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68" r:id="rId3"/>
    <p:sldId id="256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E386-387A-4DDA-9872-F7FC189DF16C}" type="datetimeFigureOut">
              <a:rPr lang="pl-PL" smtClean="0"/>
              <a:t>2017-09-12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5CD2E-F2B5-4E4C-B7C0-87C1061366F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5CD2E-F2B5-4E4C-B7C0-87C1061366FC}" type="slidenum">
              <a:rPr lang="pl-PL" smtClean="0"/>
              <a:t>12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711592-ADF8-4FC6-B73E-F7FB49F3DB05}" type="datetime1">
              <a:rPr lang="pl-PL" smtClean="0"/>
              <a:t>2017-09-12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0A8F5C-34E3-4861-9806-94054F5180D5}" type="datetime1">
              <a:rPr lang="pl-PL" smtClean="0"/>
              <a:t>2017-09-12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E6036-124A-4C8F-B339-CF9F43810C69}" type="datetime1">
              <a:rPr lang="pl-PL" smtClean="0"/>
              <a:t>2017-09-12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33860E-D078-4EC5-B923-E7B276FFEE94}" type="datetime1">
              <a:rPr lang="pl-PL" smtClean="0"/>
              <a:t>2017-09-12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54E39-CCEE-4256-9E60-ABCC175B7FB5}" type="datetime1">
              <a:rPr lang="pl-PL" smtClean="0"/>
              <a:t>2017-09-12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BCAE7-B8E3-416E-B422-889E2BBF6A97}" type="datetime1">
              <a:rPr lang="pl-PL" smtClean="0"/>
              <a:t>2017-09-12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D3560-0397-4BDC-A08F-D3E39394393E}" type="datetime1">
              <a:rPr lang="pl-PL" smtClean="0"/>
              <a:t>2017-09-12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CF38AB-7C56-4374-895A-046D061C1441}" type="datetime1">
              <a:rPr lang="pl-PL" smtClean="0"/>
              <a:t>2017-09-12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0DC9D-8662-49AB-AAC9-3C38A56BF2F7}" type="datetime1">
              <a:rPr lang="pl-PL" smtClean="0"/>
              <a:t>2017-09-12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0DF28B-FB01-47F0-8D5D-730715A2313D}" type="datetime1">
              <a:rPr lang="pl-PL" smtClean="0"/>
              <a:t>2017-09-12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27A393-4072-46E0-B8C6-49924D982F24}" type="datetime1">
              <a:rPr lang="pl-PL" smtClean="0"/>
              <a:t>2017-09-12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37AB20-60EC-4CAC-81D4-64770DBCD80E}" type="datetime1">
              <a:rPr lang="pl-PL" smtClean="0"/>
              <a:t>2017-09-12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8B9F25-F50C-4180-991B-415853DFB17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200024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4000" dirty="0" smtClean="0"/>
              <a:t>Szkolny Punkt Informacji i Kariery</a:t>
            </a:r>
            <a:br>
              <a:rPr lang="pl-PL" sz="4000" dirty="0" smtClean="0"/>
            </a:br>
            <a:r>
              <a:rPr lang="pl-PL" sz="4000" dirty="0" err="1" smtClean="0"/>
              <a:t>SPInK-a</a:t>
            </a: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grpSp>
        <p:nvGrpSpPr>
          <p:cNvPr id="3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l-PL" dirty="0" smtClean="0"/>
              <a:t>Pogłębianie, uporządkowanie wiedzy uczniów na temat struktury i funkcjonowania szkół </a:t>
            </a:r>
            <a:r>
              <a:rPr lang="pl-PL" dirty="0" err="1" smtClean="0"/>
              <a:t>ponadgimnazjalnych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 lvl="0"/>
            <a:r>
              <a:rPr lang="pl-PL" dirty="0" smtClean="0"/>
              <a:t>Wdrażanie do samodzielnego poszukiwania informacji dotyczących wyboru dalszego kierunku kształcenia i zawodu, na temat rynku pracy.</a:t>
            </a:r>
          </a:p>
          <a:p>
            <a:pPr>
              <a:buNone/>
            </a:pPr>
            <a:endParaRPr lang="pl-PL" dirty="0" smtClean="0"/>
          </a:p>
          <a:p>
            <a:pPr lvl="0"/>
            <a:r>
              <a:rPr lang="pl-PL" dirty="0" smtClean="0"/>
              <a:t>Zapoznanie z podstawami prawa pracy, poznanie zasad i trendów rządzących rynkiem pracy.</a:t>
            </a:r>
          </a:p>
          <a:p>
            <a:pPr>
              <a:buNone/>
            </a:pPr>
            <a:endParaRPr lang="pl-PL" dirty="0" smtClean="0"/>
          </a:p>
          <a:p>
            <a:pPr lvl="0"/>
            <a:r>
              <a:rPr lang="pl-PL" dirty="0" smtClean="0"/>
              <a:t>Przekazywanie uczniom informacji dotyczących budowania ścieżki edukacyjno-zawodowej.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Promocja oferty edukacyjnej formalnej i nieformalnej przygotowującej do wykonywania określonych zawodów.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Upowszechnianie wśród uczniów i ich rodziców wiedzy o deficytowych, mało znanych oraz nowych zawodach.</a:t>
            </a:r>
          </a:p>
          <a:p>
            <a:pPr algn="ctr">
              <a:buNone/>
            </a:pPr>
            <a:endParaRPr lang="pl-PL" dirty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en-US" dirty="0" err="1" smtClean="0"/>
              <a:t>SPInKi</a:t>
            </a:r>
            <a:r>
              <a:rPr lang="en-US" dirty="0" smtClean="0"/>
              <a:t> </a:t>
            </a:r>
            <a:r>
              <a:rPr lang="en-US" dirty="0" err="1" smtClean="0"/>
              <a:t>działają</a:t>
            </a:r>
            <a:r>
              <a:rPr lang="en-US" dirty="0" smtClean="0"/>
              <a:t> w </a:t>
            </a:r>
            <a:r>
              <a:rPr lang="en-US" dirty="0" err="1" smtClean="0"/>
              <a:t>oparciu</a:t>
            </a:r>
            <a:r>
              <a:rPr lang="en-US" dirty="0" smtClean="0"/>
              <a:t> o program </a:t>
            </a:r>
            <a:r>
              <a:rPr lang="en-US" dirty="0" err="1" smtClean="0"/>
              <a:t>przygotowany</a:t>
            </a:r>
            <a:r>
              <a:rPr lang="en-US" dirty="0" smtClean="0"/>
              <a:t> </a:t>
            </a:r>
            <a:r>
              <a:rPr lang="en-US" dirty="0" err="1" smtClean="0"/>
              <a:t>przez</a:t>
            </a:r>
            <a:r>
              <a:rPr lang="en-US" dirty="0" smtClean="0"/>
              <a:t> </a:t>
            </a:r>
            <a:r>
              <a:rPr lang="en-US" dirty="0" err="1" smtClean="0"/>
              <a:t>Partnera</a:t>
            </a:r>
            <a:r>
              <a:rPr lang="en-US" dirty="0" smtClean="0"/>
              <a:t> </a:t>
            </a:r>
            <a:r>
              <a:rPr lang="en-US" dirty="0" err="1" smtClean="0"/>
              <a:t>koncepcyjno</a:t>
            </a:r>
            <a:r>
              <a:rPr lang="en-US" dirty="0" smtClean="0"/>
              <a:t>- </a:t>
            </a:r>
            <a:r>
              <a:rPr lang="en-US" dirty="0" err="1" smtClean="0"/>
              <a:t>merytorycznego</a:t>
            </a:r>
            <a:r>
              <a:rPr lang="en-US" dirty="0" smtClean="0"/>
              <a:t> </a:t>
            </a:r>
            <a:r>
              <a:rPr lang="en-US" dirty="0" err="1" smtClean="0"/>
              <a:t>projektu</a:t>
            </a:r>
            <a:r>
              <a:rPr lang="en-US" dirty="0" smtClean="0"/>
              <a:t>   - </a:t>
            </a:r>
            <a:r>
              <a:rPr lang="en-US" b="1" dirty="0" smtClean="0"/>
              <a:t>Centrum </a:t>
            </a:r>
            <a:r>
              <a:rPr lang="en-US" b="1" dirty="0" err="1" smtClean="0"/>
              <a:t>Psychologii</a:t>
            </a:r>
            <a:r>
              <a:rPr lang="en-US" b="1" dirty="0" smtClean="0"/>
              <a:t>  </a:t>
            </a:r>
            <a:r>
              <a:rPr lang="en-US" b="1" dirty="0" err="1" smtClean="0"/>
              <a:t>i</a:t>
            </a:r>
            <a:r>
              <a:rPr lang="en-US" b="1" dirty="0" smtClean="0"/>
              <a:t>  </a:t>
            </a:r>
            <a:r>
              <a:rPr lang="en-US" b="1" dirty="0" err="1" smtClean="0"/>
              <a:t>Pedagogiki</a:t>
            </a:r>
            <a:r>
              <a:rPr lang="en-US" b="1" dirty="0" smtClean="0"/>
              <a:t>  </a:t>
            </a:r>
            <a:r>
              <a:rPr lang="en-US" b="1" dirty="0" err="1" smtClean="0"/>
              <a:t>Politechniki</a:t>
            </a:r>
            <a:r>
              <a:rPr lang="en-US" b="1" dirty="0" smtClean="0"/>
              <a:t> </a:t>
            </a:r>
            <a:r>
              <a:rPr lang="en-US" b="1" dirty="0" err="1" smtClean="0"/>
              <a:t>Krakowskiej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CPiP</a:t>
            </a:r>
            <a:r>
              <a:rPr lang="en-US" dirty="0" smtClean="0"/>
              <a:t>), </a:t>
            </a:r>
            <a:r>
              <a:rPr lang="en-US" dirty="0" err="1" smtClean="0"/>
              <a:t>specjalizujące</a:t>
            </a:r>
            <a:r>
              <a:rPr lang="en-US" dirty="0" smtClean="0"/>
              <a:t> </a:t>
            </a:r>
            <a:r>
              <a:rPr lang="en-US" dirty="0" err="1" smtClean="0"/>
              <a:t>się</a:t>
            </a:r>
            <a:r>
              <a:rPr lang="en-US" dirty="0" smtClean="0"/>
              <a:t> </a:t>
            </a:r>
            <a:r>
              <a:rPr lang="en-US" dirty="0" err="1" smtClean="0"/>
              <a:t>m.in</a:t>
            </a:r>
            <a:r>
              <a:rPr lang="en-US" dirty="0" smtClean="0"/>
              <a:t>. w </a:t>
            </a:r>
            <a:r>
              <a:rPr lang="en-US" dirty="0" err="1" smtClean="0"/>
              <a:t>realizacji</a:t>
            </a:r>
            <a:r>
              <a:rPr lang="en-US" dirty="0" smtClean="0"/>
              <a:t> </a:t>
            </a:r>
            <a:r>
              <a:rPr lang="en-US" dirty="0" err="1" smtClean="0"/>
              <a:t>studiów</a:t>
            </a:r>
            <a:r>
              <a:rPr lang="en-US" dirty="0" smtClean="0"/>
              <a:t> </a:t>
            </a:r>
            <a:r>
              <a:rPr lang="en-US" dirty="0" err="1" smtClean="0"/>
              <a:t>podyplomowych</a:t>
            </a:r>
            <a:r>
              <a:rPr lang="en-US" dirty="0" smtClean="0"/>
              <a:t> z </a:t>
            </a:r>
            <a:r>
              <a:rPr lang="en-US" dirty="0" err="1" smtClean="0"/>
              <a:t>zawodowego</a:t>
            </a:r>
            <a:r>
              <a:rPr lang="pl-PL" dirty="0" smtClean="0"/>
              <a:t> </a:t>
            </a:r>
            <a:r>
              <a:rPr lang="en-US" dirty="0" err="1" smtClean="0"/>
              <a:t>zakresu</a:t>
            </a:r>
            <a:r>
              <a:rPr lang="en-US" dirty="0" smtClean="0"/>
              <a:t> </a:t>
            </a:r>
            <a:r>
              <a:rPr lang="en-US" dirty="0" err="1" smtClean="0"/>
              <a:t>doradztwa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CPiP</a:t>
            </a:r>
            <a:r>
              <a:rPr lang="en-US" dirty="0" smtClean="0"/>
              <a:t>  </a:t>
            </a:r>
            <a:r>
              <a:rPr lang="en-US" dirty="0" err="1" smtClean="0"/>
              <a:t>zapewnia</a:t>
            </a:r>
            <a:r>
              <a:rPr lang="en-US" dirty="0" smtClean="0"/>
              <a:t>  </a:t>
            </a:r>
            <a:r>
              <a:rPr lang="en-US" dirty="0" err="1" smtClean="0"/>
              <a:t>także</a:t>
            </a:r>
            <a:r>
              <a:rPr lang="en-US" dirty="0" smtClean="0"/>
              <a:t>  </a:t>
            </a:r>
            <a:r>
              <a:rPr lang="en-US" dirty="0" err="1" smtClean="0"/>
              <a:t>materiały</a:t>
            </a:r>
            <a:r>
              <a:rPr lang="en-US" dirty="0" smtClean="0"/>
              <a:t>  </a:t>
            </a:r>
            <a:r>
              <a:rPr lang="en-US" dirty="0" err="1" smtClean="0"/>
              <a:t>dydaktyczne</a:t>
            </a:r>
            <a:r>
              <a:rPr lang="en-US" dirty="0" smtClean="0"/>
              <a:t>  </a:t>
            </a:r>
            <a:r>
              <a:rPr lang="en-US" dirty="0" err="1" smtClean="0"/>
              <a:t>na</a:t>
            </a:r>
            <a:r>
              <a:rPr lang="en-US" dirty="0" smtClean="0"/>
              <a:t>  </a:t>
            </a:r>
            <a:r>
              <a:rPr lang="en-US" dirty="0" err="1" smtClean="0"/>
              <a:t>zajęcia</a:t>
            </a:r>
            <a:r>
              <a:rPr lang="en-US" dirty="0" smtClean="0"/>
              <a:t>  </a:t>
            </a:r>
            <a:r>
              <a:rPr lang="en-US" dirty="0" err="1" smtClean="0"/>
              <a:t>warsztatowe</a:t>
            </a:r>
            <a:r>
              <a:rPr lang="en-US" dirty="0" smtClean="0"/>
              <a:t>  </a:t>
            </a:r>
            <a:r>
              <a:rPr lang="en-US" dirty="0" err="1" smtClean="0"/>
              <a:t>oraz</a:t>
            </a:r>
            <a:r>
              <a:rPr lang="en-US" dirty="0" smtClean="0"/>
              <a:t>  </a:t>
            </a:r>
            <a:r>
              <a:rPr lang="en-US" dirty="0" smtClean="0"/>
              <a:t>model</a:t>
            </a:r>
            <a:r>
              <a:rPr lang="pl-PL" dirty="0" smtClean="0"/>
              <a:t> </a:t>
            </a:r>
            <a:r>
              <a:rPr lang="en-US" dirty="0" err="1" smtClean="0"/>
              <a:t>Indywidualnego</a:t>
            </a:r>
            <a:r>
              <a:rPr lang="en-US" dirty="0" smtClean="0"/>
              <a:t> </a:t>
            </a:r>
            <a:r>
              <a:rPr lang="en-US" dirty="0" err="1" smtClean="0"/>
              <a:t>Planu</a:t>
            </a:r>
            <a:r>
              <a:rPr lang="en-US" dirty="0" smtClean="0"/>
              <a:t> </a:t>
            </a:r>
            <a:r>
              <a:rPr lang="en-US" dirty="0" err="1" smtClean="0"/>
              <a:t>Działania</a:t>
            </a:r>
            <a:r>
              <a:rPr lang="en-US" dirty="0" smtClean="0"/>
              <a:t>.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en-US" dirty="0" err="1" smtClean="0"/>
              <a:t>Doradcy</a:t>
            </a:r>
            <a:r>
              <a:rPr lang="en-US" dirty="0" smtClean="0"/>
              <a:t>   </a:t>
            </a:r>
            <a:r>
              <a:rPr lang="en-US" dirty="0" err="1" smtClean="0"/>
              <a:t>prowadzący</a:t>
            </a:r>
            <a:r>
              <a:rPr lang="pl-PL" dirty="0" smtClean="0"/>
              <a:t> </a:t>
            </a:r>
            <a:r>
              <a:rPr lang="en-US" dirty="0" err="1" smtClean="0"/>
              <a:t>SPiNkę</a:t>
            </a:r>
            <a:r>
              <a:rPr lang="pl-PL" dirty="0" smtClean="0"/>
              <a:t> </a:t>
            </a:r>
            <a:r>
              <a:rPr lang="en-US" dirty="0" err="1" smtClean="0"/>
              <a:t>zobowiązani</a:t>
            </a:r>
            <a:r>
              <a:rPr lang="pl-PL" dirty="0" smtClean="0"/>
              <a:t> </a:t>
            </a:r>
            <a:r>
              <a:rPr lang="en-US" dirty="0" err="1" smtClean="0"/>
              <a:t>są</a:t>
            </a:r>
            <a:r>
              <a:rPr lang="pl-PL" dirty="0" smtClean="0"/>
              <a:t> </a:t>
            </a:r>
            <a:r>
              <a:rPr lang="en-US" dirty="0" err="1" smtClean="0"/>
              <a:t>realizować</a:t>
            </a:r>
            <a:r>
              <a:rPr lang="pl-PL" dirty="0" smtClean="0"/>
              <a:t> </a:t>
            </a:r>
            <a:r>
              <a:rPr lang="en-US" dirty="0" err="1" smtClean="0"/>
              <a:t>zajęcia</a:t>
            </a:r>
            <a:r>
              <a:rPr lang="en-US" dirty="0" smtClean="0"/>
              <a:t>	</a:t>
            </a:r>
            <a:r>
              <a:rPr lang="en-US" dirty="0" smtClean="0"/>
              <a:t>w</a:t>
            </a:r>
            <a:r>
              <a:rPr lang="pl-PL" dirty="0" smtClean="0"/>
              <a:t> </a:t>
            </a:r>
            <a:r>
              <a:rPr lang="en-US" dirty="0" err="1" smtClean="0"/>
              <a:t>oparciu</a:t>
            </a:r>
            <a:r>
              <a:rPr lang="pl-PL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przekazany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program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materiały</a:t>
            </a:r>
            <a:r>
              <a:rPr lang="en-US" dirty="0" smtClean="0"/>
              <a:t>, z </a:t>
            </a:r>
            <a:r>
              <a:rPr lang="en-US" dirty="0" err="1" smtClean="0"/>
              <a:t>możliwością</a:t>
            </a:r>
            <a:r>
              <a:rPr lang="en-US" dirty="0" smtClean="0"/>
              <a:t> </a:t>
            </a:r>
            <a:r>
              <a:rPr lang="en-US" dirty="0" err="1" smtClean="0"/>
              <a:t>poszerzenia</a:t>
            </a:r>
            <a:r>
              <a:rPr lang="en-US" dirty="0" smtClean="0"/>
              <a:t> o </a:t>
            </a:r>
            <a:r>
              <a:rPr lang="en-US" dirty="0" err="1" smtClean="0"/>
              <a:t>własne</a:t>
            </a:r>
            <a:r>
              <a:rPr lang="en-US" dirty="0" smtClean="0"/>
              <a:t> </a:t>
            </a:r>
            <a:r>
              <a:rPr lang="en-US" dirty="0" err="1" smtClean="0"/>
              <a:t>propozycje</a:t>
            </a:r>
            <a:r>
              <a:rPr lang="en-US" dirty="0" smtClean="0"/>
              <a:t>.</a:t>
            </a:r>
            <a:endParaRPr lang="pl-PL" dirty="0" smtClean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900" dirty="0" smtClean="0"/>
              <a:t>W  </a:t>
            </a:r>
            <a:r>
              <a:rPr lang="en-US" sz="2900" dirty="0" err="1" smtClean="0"/>
              <a:t>ramach</a:t>
            </a:r>
            <a:r>
              <a:rPr lang="en-US" sz="2900" dirty="0" smtClean="0"/>
              <a:t>  </a:t>
            </a:r>
            <a:r>
              <a:rPr lang="en-US" sz="2900" dirty="0" err="1" smtClean="0"/>
              <a:t>godzin</a:t>
            </a:r>
            <a:r>
              <a:rPr lang="en-US" sz="2900" dirty="0" smtClean="0"/>
              <a:t>  </a:t>
            </a:r>
            <a:r>
              <a:rPr lang="en-US" sz="2900" dirty="0" err="1" smtClean="0"/>
              <a:t>zajęć</a:t>
            </a:r>
            <a:r>
              <a:rPr lang="en-US" sz="2900" dirty="0" smtClean="0"/>
              <a:t>  </a:t>
            </a:r>
            <a:r>
              <a:rPr lang="en-US" sz="2900" dirty="0" err="1" smtClean="0"/>
              <a:t>warsztatowych</a:t>
            </a:r>
            <a:r>
              <a:rPr lang="en-US" sz="2900" dirty="0" smtClean="0"/>
              <a:t>  </a:t>
            </a:r>
            <a:r>
              <a:rPr lang="en-US" sz="2900" dirty="0" err="1" smtClean="0"/>
              <a:t>doradca</a:t>
            </a:r>
            <a:r>
              <a:rPr lang="en-US" sz="2900" dirty="0" smtClean="0"/>
              <a:t>/</a:t>
            </a:r>
            <a:r>
              <a:rPr lang="en-US" sz="2900" dirty="0" err="1" smtClean="0"/>
              <a:t>nauczyciel</a:t>
            </a:r>
            <a:r>
              <a:rPr lang="en-US" sz="2900" dirty="0" smtClean="0"/>
              <a:t>  </a:t>
            </a:r>
            <a:r>
              <a:rPr lang="en-US" sz="2900" dirty="0" err="1" smtClean="0"/>
              <a:t>może</a:t>
            </a:r>
            <a:r>
              <a:rPr lang="pl-PL" sz="2900" dirty="0" smtClean="0"/>
              <a:t> </a:t>
            </a:r>
            <a:r>
              <a:rPr lang="en-US" sz="2900" dirty="0" err="1" smtClean="0"/>
              <a:t>proponować</a:t>
            </a:r>
            <a:r>
              <a:rPr lang="en-US" sz="2900" dirty="0" smtClean="0"/>
              <a:t>  </a:t>
            </a:r>
            <a:r>
              <a:rPr lang="en-US" sz="2900" dirty="0" err="1" smtClean="0"/>
              <a:t>uczniom</a:t>
            </a:r>
            <a:r>
              <a:rPr lang="pl-PL" sz="2900" dirty="0" smtClean="0"/>
              <a:t> </a:t>
            </a:r>
            <a:r>
              <a:rPr lang="en-US" sz="2900" b="1" dirty="0" err="1" smtClean="0"/>
              <a:t>różnego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rodzaju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aktywności</a:t>
            </a:r>
            <a:r>
              <a:rPr lang="en-US" sz="2900" b="1" dirty="0" smtClean="0"/>
              <a:t> </a:t>
            </a:r>
            <a:r>
              <a:rPr lang="en-US" sz="2900" dirty="0" err="1" smtClean="0"/>
              <a:t>np</a:t>
            </a:r>
            <a:r>
              <a:rPr lang="en-US" sz="2900" dirty="0" smtClean="0"/>
              <a:t>.</a:t>
            </a:r>
            <a:endParaRPr lang="pl-PL" sz="2900" dirty="0" smtClean="0"/>
          </a:p>
          <a:p>
            <a:pPr>
              <a:buNone/>
            </a:pPr>
            <a:endParaRPr lang="pl-PL" sz="2900" b="1" dirty="0" smtClean="0"/>
          </a:p>
          <a:p>
            <a:pPr lvl="0"/>
            <a:r>
              <a:rPr lang="en-US" sz="2900" dirty="0" err="1" smtClean="0"/>
              <a:t>Wycieczki</a:t>
            </a:r>
            <a:r>
              <a:rPr lang="en-US" sz="2900" dirty="0" smtClean="0"/>
              <a:t> do </a:t>
            </a:r>
            <a:r>
              <a:rPr lang="en-US" sz="2900" dirty="0" err="1" smtClean="0"/>
              <a:t>zakładów</a:t>
            </a:r>
            <a:r>
              <a:rPr lang="en-US" sz="2900" dirty="0" smtClean="0"/>
              <a:t> </a:t>
            </a:r>
            <a:r>
              <a:rPr lang="en-US" sz="2900" dirty="0" err="1" smtClean="0"/>
              <a:t>pracy</a:t>
            </a:r>
            <a:endParaRPr lang="pl-PL" sz="2900" dirty="0" smtClean="0"/>
          </a:p>
          <a:p>
            <a:pPr lvl="0"/>
            <a:r>
              <a:rPr lang="en-US" sz="2900" dirty="0" err="1" smtClean="0"/>
              <a:t>Udział</a:t>
            </a:r>
            <a:r>
              <a:rPr lang="en-US" sz="2900" dirty="0" smtClean="0"/>
              <a:t> w </a:t>
            </a:r>
            <a:r>
              <a:rPr lang="en-US" sz="2900" dirty="0" err="1" smtClean="0"/>
              <a:t>Targach</a:t>
            </a:r>
            <a:r>
              <a:rPr lang="en-US" sz="2900" dirty="0" smtClean="0"/>
              <a:t> </a:t>
            </a:r>
            <a:r>
              <a:rPr lang="en-US" sz="2900" dirty="0" err="1" smtClean="0"/>
              <a:t>Edukacyjnych</a:t>
            </a:r>
            <a:endParaRPr lang="pl-PL" sz="2900" dirty="0" smtClean="0"/>
          </a:p>
          <a:p>
            <a:pPr lvl="0"/>
            <a:r>
              <a:rPr lang="en-US" sz="2900" dirty="0" err="1" smtClean="0"/>
              <a:t>Spotkania</a:t>
            </a:r>
            <a:r>
              <a:rPr lang="en-US" sz="2900" dirty="0" smtClean="0"/>
              <a:t> z </a:t>
            </a:r>
            <a:r>
              <a:rPr lang="en-US" sz="2900" dirty="0" err="1" smtClean="0"/>
              <a:t>przedstawicielami</a:t>
            </a:r>
            <a:r>
              <a:rPr lang="en-US" sz="2900" dirty="0" smtClean="0"/>
              <a:t> </a:t>
            </a:r>
            <a:r>
              <a:rPr lang="en-US" sz="2900" dirty="0" err="1" smtClean="0"/>
              <a:t>różnych</a:t>
            </a:r>
            <a:r>
              <a:rPr lang="en-US" sz="2900" dirty="0" smtClean="0"/>
              <a:t> </a:t>
            </a:r>
            <a:r>
              <a:rPr lang="en-US" sz="2900" dirty="0" err="1" smtClean="0"/>
              <a:t>zawodów</a:t>
            </a:r>
            <a:endParaRPr lang="pl-PL" sz="2900" dirty="0" smtClean="0"/>
          </a:p>
          <a:p>
            <a:pPr lvl="0"/>
            <a:r>
              <a:rPr lang="en-US" sz="2900" dirty="0" err="1" smtClean="0"/>
              <a:t>Debaty</a:t>
            </a:r>
            <a:r>
              <a:rPr lang="en-US" sz="2900" dirty="0" smtClean="0"/>
              <a:t> </a:t>
            </a:r>
            <a:r>
              <a:rPr lang="en-US" sz="2900" dirty="0" err="1" smtClean="0"/>
              <a:t>tematyczne</a:t>
            </a:r>
            <a:endParaRPr lang="pl-PL" sz="2900" dirty="0" smtClean="0"/>
          </a:p>
          <a:p>
            <a:pPr lvl="0"/>
            <a:r>
              <a:rPr lang="en-US" sz="2900" dirty="0" err="1" smtClean="0"/>
              <a:t>Gry</a:t>
            </a:r>
            <a:r>
              <a:rPr lang="en-US" sz="2900" dirty="0" smtClean="0"/>
              <a:t>, </a:t>
            </a:r>
            <a:r>
              <a:rPr lang="en-US" sz="2900" dirty="0" err="1" smtClean="0"/>
              <a:t>konkursy</a:t>
            </a:r>
            <a:r>
              <a:rPr lang="en-US" sz="2900" dirty="0" smtClean="0"/>
              <a:t>, </a:t>
            </a:r>
            <a:r>
              <a:rPr lang="en-US" sz="2900" dirty="0" err="1" smtClean="0"/>
              <a:t>zabawy</a:t>
            </a:r>
            <a:r>
              <a:rPr lang="en-US" sz="2900" dirty="0" smtClean="0"/>
              <a:t>, </a:t>
            </a:r>
            <a:r>
              <a:rPr lang="en-US" sz="2900" dirty="0" err="1" smtClean="0"/>
              <a:t>quizy</a:t>
            </a:r>
            <a:endParaRPr lang="pl-PL" sz="2900" dirty="0" smtClean="0"/>
          </a:p>
          <a:p>
            <a:pPr lvl="0"/>
            <a:r>
              <a:rPr lang="en-US" sz="2900" dirty="0" err="1" smtClean="0"/>
              <a:t>Włączanie</a:t>
            </a:r>
            <a:r>
              <a:rPr lang="en-US" sz="2900" dirty="0" smtClean="0"/>
              <a:t> </a:t>
            </a:r>
            <a:r>
              <a:rPr lang="en-US" sz="2900" dirty="0" err="1" smtClean="0"/>
              <a:t>uczniów</a:t>
            </a:r>
            <a:r>
              <a:rPr lang="en-US" sz="2900" dirty="0" smtClean="0"/>
              <a:t> </a:t>
            </a:r>
            <a:r>
              <a:rPr lang="en-US" sz="2900" dirty="0" err="1" smtClean="0"/>
              <a:t>Szkolnego</a:t>
            </a:r>
            <a:r>
              <a:rPr lang="en-US" sz="2900" dirty="0" smtClean="0"/>
              <a:t> </a:t>
            </a:r>
            <a:r>
              <a:rPr lang="en-US" sz="2900" dirty="0" err="1" smtClean="0"/>
              <a:t>Punktu</a:t>
            </a:r>
            <a:r>
              <a:rPr lang="pl-PL" sz="2900" dirty="0" smtClean="0"/>
              <a:t> </a:t>
            </a:r>
            <a:r>
              <a:rPr lang="en-US" sz="2900" dirty="0" smtClean="0"/>
              <a:t>do   </a:t>
            </a:r>
            <a:r>
              <a:rPr lang="en-US" sz="2900" dirty="0" err="1" smtClean="0"/>
              <a:t>działań</a:t>
            </a:r>
            <a:r>
              <a:rPr lang="en-US" sz="2900" dirty="0" smtClean="0"/>
              <a:t>   </a:t>
            </a:r>
            <a:r>
              <a:rPr lang="en-US" sz="2900" dirty="0" err="1" smtClean="0"/>
              <a:t>związanych</a:t>
            </a:r>
            <a:r>
              <a:rPr lang="en-US" sz="2900" dirty="0" smtClean="0"/>
              <a:t>   z   </a:t>
            </a:r>
            <a:r>
              <a:rPr lang="en-US" sz="2900" dirty="0" err="1" smtClean="0"/>
              <a:t>tworzeniem</a:t>
            </a:r>
            <a:r>
              <a:rPr lang="en-US" sz="2900" dirty="0" smtClean="0"/>
              <a:t>   </a:t>
            </a:r>
            <a:r>
              <a:rPr lang="en-US" sz="2900" dirty="0" err="1" smtClean="0"/>
              <a:t>bazy</a:t>
            </a:r>
            <a:r>
              <a:rPr lang="en-US" sz="2900" dirty="0" smtClean="0"/>
              <a:t>  </a:t>
            </a:r>
            <a:r>
              <a:rPr lang="en-US" sz="2900" dirty="0" err="1" smtClean="0"/>
              <a:t>informacyjnej</a:t>
            </a:r>
            <a:endParaRPr lang="pl-PL" sz="2900" dirty="0" smtClean="0"/>
          </a:p>
          <a:p>
            <a:pPr lvl="0"/>
            <a:r>
              <a:rPr lang="en-US" sz="2900" dirty="0" err="1" smtClean="0"/>
              <a:t>Poradnictwo</a:t>
            </a:r>
            <a:r>
              <a:rPr lang="en-US" sz="2900" dirty="0" smtClean="0"/>
              <a:t> </a:t>
            </a:r>
            <a:r>
              <a:rPr lang="en-US" sz="2900" dirty="0" err="1" smtClean="0"/>
              <a:t>indywidualne</a:t>
            </a:r>
            <a:endParaRPr lang="pl-PL" sz="2900" dirty="0" smtClean="0"/>
          </a:p>
          <a:p>
            <a:pPr lvl="0"/>
            <a:r>
              <a:rPr lang="en-US" sz="2900" dirty="0" err="1" smtClean="0"/>
              <a:t>Udzielanie</a:t>
            </a:r>
            <a:r>
              <a:rPr lang="en-US" sz="2900" dirty="0" smtClean="0"/>
              <a:t> </a:t>
            </a:r>
            <a:r>
              <a:rPr lang="en-US" sz="2900" dirty="0" err="1" smtClean="0"/>
              <a:t>indywidualnych</a:t>
            </a:r>
            <a:r>
              <a:rPr lang="en-US" sz="2900" dirty="0" smtClean="0"/>
              <a:t> </a:t>
            </a:r>
            <a:r>
              <a:rPr lang="en-US" sz="2900" dirty="0" err="1" smtClean="0"/>
              <a:t>porad</a:t>
            </a:r>
            <a:r>
              <a:rPr lang="en-US" sz="2900" dirty="0" smtClean="0"/>
              <a:t> </a:t>
            </a:r>
            <a:r>
              <a:rPr lang="en-US" sz="2900" dirty="0" err="1" smtClean="0"/>
              <a:t>edukacyjnych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zawodowych</a:t>
            </a:r>
            <a:r>
              <a:rPr lang="en-US" sz="2900" dirty="0" smtClean="0"/>
              <a:t> </a:t>
            </a:r>
            <a:r>
              <a:rPr lang="en-US" sz="2900" dirty="0" err="1" smtClean="0"/>
              <a:t>uczniom</a:t>
            </a:r>
            <a:r>
              <a:rPr lang="en-US" sz="2900" dirty="0" smtClean="0"/>
              <a:t>;</a:t>
            </a:r>
            <a:endParaRPr lang="pl-PL" sz="2900" dirty="0" smtClean="0"/>
          </a:p>
          <a:p>
            <a:pPr lvl="0"/>
            <a:r>
              <a:rPr lang="en-US" sz="2900" dirty="0" err="1" smtClean="0"/>
              <a:t>Praca</a:t>
            </a:r>
            <a:r>
              <a:rPr lang="en-US" sz="2900" dirty="0" smtClean="0"/>
              <a:t> </a:t>
            </a:r>
            <a:r>
              <a:rPr lang="en-US" sz="2900" dirty="0" err="1" smtClean="0"/>
              <a:t>nad</a:t>
            </a:r>
            <a:r>
              <a:rPr lang="en-US" sz="2900" dirty="0" smtClean="0"/>
              <a:t> </a:t>
            </a:r>
            <a:r>
              <a:rPr lang="en-US" sz="2900" dirty="0" err="1" smtClean="0"/>
              <a:t>przygotowaniem</a:t>
            </a:r>
            <a:r>
              <a:rPr lang="en-US" sz="2900" dirty="0" smtClean="0"/>
              <a:t> </a:t>
            </a:r>
            <a:r>
              <a:rPr lang="en-US" sz="2900" dirty="0" err="1" smtClean="0"/>
              <a:t>Indywidualnego</a:t>
            </a:r>
            <a:r>
              <a:rPr lang="en-US" sz="2900" dirty="0" smtClean="0"/>
              <a:t> </a:t>
            </a:r>
            <a:r>
              <a:rPr lang="en-US" sz="2900" dirty="0" err="1" smtClean="0"/>
              <a:t>Planu</a:t>
            </a:r>
            <a:r>
              <a:rPr lang="en-US" sz="2900" dirty="0" smtClean="0"/>
              <a:t> </a:t>
            </a:r>
            <a:r>
              <a:rPr lang="en-US" sz="2900" dirty="0" err="1" smtClean="0"/>
              <a:t>Działania</a:t>
            </a:r>
            <a:r>
              <a:rPr lang="en-US" sz="2900" dirty="0" smtClean="0"/>
              <a:t> </a:t>
            </a:r>
            <a:r>
              <a:rPr lang="en-US" sz="2900" dirty="0" err="1" smtClean="0"/>
              <a:t>dla</a:t>
            </a:r>
            <a:r>
              <a:rPr lang="en-US" sz="2900" dirty="0" smtClean="0"/>
              <a:t> </a:t>
            </a:r>
            <a:r>
              <a:rPr lang="en-US" sz="2900" dirty="0" err="1" smtClean="0"/>
              <a:t>uczniów</a:t>
            </a:r>
            <a:r>
              <a:rPr lang="en-US" sz="2900" dirty="0" smtClean="0"/>
              <a:t>;</a:t>
            </a:r>
            <a:endParaRPr lang="pl-PL" sz="2900" dirty="0" smtClean="0"/>
          </a:p>
          <a:p>
            <a:pPr lvl="0"/>
            <a:r>
              <a:rPr lang="en-US" sz="2900" dirty="0" err="1" smtClean="0"/>
              <a:t>Kierowanie</a:t>
            </a:r>
            <a:r>
              <a:rPr lang="en-US" sz="2900" dirty="0" smtClean="0"/>
              <a:t> </a:t>
            </a:r>
            <a:r>
              <a:rPr lang="en-US" sz="2900" dirty="0" err="1" smtClean="0"/>
              <a:t>uczniów</a:t>
            </a:r>
            <a:r>
              <a:rPr lang="en-US" sz="2900" dirty="0" smtClean="0"/>
              <a:t> w </a:t>
            </a:r>
            <a:r>
              <a:rPr lang="en-US" sz="2900" dirty="0" err="1" smtClean="0"/>
              <a:t>szczególnych</a:t>
            </a:r>
            <a:r>
              <a:rPr lang="en-US" sz="2900" dirty="0" smtClean="0"/>
              <a:t> </a:t>
            </a:r>
            <a:r>
              <a:rPr lang="en-US" sz="2900" dirty="0" err="1" smtClean="0"/>
              <a:t>przypadkach</a:t>
            </a:r>
            <a:r>
              <a:rPr lang="en-US" sz="2900" dirty="0" smtClean="0"/>
              <a:t> do </a:t>
            </a:r>
            <a:r>
              <a:rPr lang="en-US" sz="2900" dirty="0" err="1" smtClean="0"/>
              <a:t>specjalistów</a:t>
            </a:r>
            <a:r>
              <a:rPr lang="en-US" dirty="0" smtClean="0"/>
              <a:t>.</a:t>
            </a:r>
            <a:endParaRPr lang="pl-PL" dirty="0" smtClean="0"/>
          </a:p>
          <a:p>
            <a:pPr algn="ctr">
              <a:buNone/>
            </a:pPr>
            <a:endParaRPr lang="pl-PL" dirty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	</a:t>
            </a:r>
            <a:r>
              <a:rPr lang="en-US" b="1" dirty="0" err="1" smtClean="0"/>
              <a:t>Województwo</a:t>
            </a:r>
            <a:r>
              <a:rPr lang="en-US" b="1" dirty="0" smtClean="0"/>
              <a:t> </a:t>
            </a:r>
            <a:r>
              <a:rPr lang="en-US" b="1" dirty="0" err="1" smtClean="0"/>
              <a:t>Małopolskie</a:t>
            </a:r>
            <a:r>
              <a:rPr lang="en-US" b="1" dirty="0" smtClean="0"/>
              <a:t> </a:t>
            </a:r>
            <a:r>
              <a:rPr lang="en-US" dirty="0" smtClean="0"/>
              <a:t>w </a:t>
            </a:r>
            <a:r>
              <a:rPr lang="en-US" dirty="0" err="1" smtClean="0"/>
              <a:t>latach</a:t>
            </a:r>
            <a:r>
              <a:rPr lang="en-US" dirty="0" smtClean="0"/>
              <a:t> 2016-2021 </a:t>
            </a:r>
            <a:r>
              <a:rPr lang="en-US" dirty="0" err="1" smtClean="0"/>
              <a:t>realizuje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poza</a:t>
            </a:r>
            <a:r>
              <a:rPr lang="en-US" dirty="0" smtClean="0"/>
              <a:t> </a:t>
            </a:r>
            <a:r>
              <a:rPr lang="en-US" dirty="0" err="1" smtClean="0"/>
              <a:t>konkursowy</a:t>
            </a:r>
            <a:r>
              <a:rPr lang="pl-PL" dirty="0" smtClean="0"/>
              <a:t> </a:t>
            </a:r>
            <a:r>
              <a:rPr lang="en-US" dirty="0" smtClean="0"/>
              <a:t>„</a:t>
            </a:r>
            <a:r>
              <a:rPr lang="en-US" dirty="0" err="1" smtClean="0"/>
              <a:t>Modernizacja</a:t>
            </a:r>
            <a:r>
              <a:rPr lang="en-US" dirty="0" smtClean="0"/>
              <a:t> </a:t>
            </a:r>
            <a:r>
              <a:rPr lang="en-US" dirty="0" err="1" smtClean="0"/>
              <a:t>kształcenia</a:t>
            </a:r>
            <a:r>
              <a:rPr lang="en-US" dirty="0" smtClean="0"/>
              <a:t> </a:t>
            </a:r>
            <a:r>
              <a:rPr lang="en-US" dirty="0" err="1" smtClean="0"/>
              <a:t>zawodowego</a:t>
            </a:r>
            <a:r>
              <a:rPr lang="en-US" dirty="0" smtClean="0"/>
              <a:t> w </a:t>
            </a:r>
            <a:r>
              <a:rPr lang="en-US" dirty="0" err="1" smtClean="0"/>
              <a:t>Małopolsce</a:t>
            </a:r>
            <a:r>
              <a:rPr lang="en-US" dirty="0" smtClean="0"/>
              <a:t> II”.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wdrażany</a:t>
            </a:r>
            <a:r>
              <a:rPr lang="en-US" dirty="0" smtClean="0"/>
              <a:t> jest  </a:t>
            </a:r>
            <a:r>
              <a:rPr lang="en-US" dirty="0" smtClean="0"/>
              <a:t>w</a:t>
            </a:r>
            <a:r>
              <a:rPr lang="pl-PL" dirty="0" smtClean="0"/>
              <a:t> </a:t>
            </a:r>
            <a:r>
              <a:rPr lang="en-US" dirty="0" err="1" smtClean="0"/>
              <a:t>ramach</a:t>
            </a:r>
            <a:r>
              <a:rPr lang="pl-PL" dirty="0" smtClean="0"/>
              <a:t> </a:t>
            </a:r>
            <a:r>
              <a:rPr lang="en-US" dirty="0" err="1" smtClean="0"/>
              <a:t>Regionalnego</a:t>
            </a:r>
            <a:r>
              <a:rPr lang="en-US" dirty="0" smtClean="0"/>
              <a:t>  </a:t>
            </a:r>
            <a:r>
              <a:rPr lang="en-US" dirty="0" err="1" smtClean="0"/>
              <a:t>Programu</a:t>
            </a:r>
            <a:r>
              <a:rPr lang="en-US" dirty="0" smtClean="0"/>
              <a:t>  </a:t>
            </a:r>
            <a:r>
              <a:rPr lang="en-US" dirty="0" err="1" smtClean="0"/>
              <a:t>Operacyjnego</a:t>
            </a:r>
            <a:r>
              <a:rPr lang="en-US" dirty="0" smtClean="0"/>
              <a:t>  </a:t>
            </a:r>
            <a:r>
              <a:rPr lang="en-US" dirty="0" err="1" smtClean="0"/>
              <a:t>województwa</a:t>
            </a:r>
            <a:r>
              <a:rPr lang="en-US" dirty="0" smtClean="0"/>
              <a:t>  </a:t>
            </a:r>
            <a:r>
              <a:rPr lang="en-US" dirty="0" err="1" smtClean="0"/>
              <a:t>Małopolskiego</a:t>
            </a:r>
            <a:r>
              <a:rPr lang="en-US" dirty="0" smtClean="0"/>
              <a:t>  </a:t>
            </a:r>
            <a:r>
              <a:rPr lang="en-US" dirty="0" err="1" smtClean="0"/>
              <a:t>na</a:t>
            </a:r>
            <a:r>
              <a:rPr lang="en-US" dirty="0" smtClean="0"/>
              <a:t>  </a:t>
            </a:r>
            <a:r>
              <a:rPr lang="en-US" dirty="0" err="1" smtClean="0"/>
              <a:t>lata</a:t>
            </a:r>
            <a:r>
              <a:rPr lang="en-US" dirty="0" smtClean="0"/>
              <a:t>  </a:t>
            </a:r>
            <a:r>
              <a:rPr lang="en-US" dirty="0" smtClean="0"/>
              <a:t>2014-2020</a:t>
            </a:r>
            <a:r>
              <a:rPr lang="pl-PL" dirty="0" smtClean="0"/>
              <a:t>-</a:t>
            </a:r>
            <a:r>
              <a:rPr lang="en-US" dirty="0" smtClean="0"/>
              <a:t>10</a:t>
            </a:r>
            <a:r>
              <a:rPr lang="en-US" dirty="0" smtClean="0"/>
              <a:t>.   </a:t>
            </a:r>
            <a:r>
              <a:rPr lang="en-US" dirty="0" err="1" smtClean="0"/>
              <a:t>Osi</a:t>
            </a:r>
            <a:r>
              <a:rPr lang="en-US" dirty="0" smtClean="0"/>
              <a:t>   </a:t>
            </a:r>
            <a:r>
              <a:rPr lang="en-US" dirty="0" err="1" smtClean="0"/>
              <a:t>Priorytetowej</a:t>
            </a:r>
            <a:r>
              <a:rPr lang="en-US" dirty="0" smtClean="0"/>
              <a:t>   </a:t>
            </a:r>
            <a:r>
              <a:rPr lang="en-US" dirty="0" err="1" smtClean="0"/>
              <a:t>Wiedza</a:t>
            </a:r>
            <a:r>
              <a:rPr lang="en-US" dirty="0" smtClean="0"/>
              <a:t>  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Kompetencje</a:t>
            </a:r>
            <a:r>
              <a:rPr lang="en-US" dirty="0" smtClean="0"/>
              <a:t>,   </a:t>
            </a:r>
            <a:r>
              <a:rPr lang="en-US" dirty="0" err="1" smtClean="0"/>
              <a:t>działania</a:t>
            </a:r>
            <a:r>
              <a:rPr lang="en-US" dirty="0" smtClean="0"/>
              <a:t>   10.2   </a:t>
            </a:r>
            <a:r>
              <a:rPr lang="en-US" dirty="0" err="1" smtClean="0"/>
              <a:t>Rozwój</a:t>
            </a:r>
            <a:r>
              <a:rPr lang="en-US" dirty="0" smtClean="0"/>
              <a:t>   </a:t>
            </a:r>
            <a:r>
              <a:rPr lang="en-US" dirty="0" err="1" smtClean="0"/>
              <a:t>kształcenia</a:t>
            </a:r>
            <a:r>
              <a:rPr lang="pl-PL" dirty="0" smtClean="0"/>
              <a:t> </a:t>
            </a:r>
            <a:r>
              <a:rPr lang="en-US" dirty="0" err="1" smtClean="0"/>
              <a:t>zawodowego</a:t>
            </a:r>
            <a:r>
              <a:rPr lang="en-US" dirty="0" smtClean="0"/>
              <a:t>, </a:t>
            </a:r>
            <a:r>
              <a:rPr lang="en-US" dirty="0" err="1" smtClean="0"/>
              <a:t>poddziałania</a:t>
            </a:r>
            <a:r>
              <a:rPr lang="en-US" dirty="0" smtClean="0"/>
              <a:t> 10.2.3 </a:t>
            </a:r>
            <a:r>
              <a:rPr lang="en-US" dirty="0" err="1" smtClean="0"/>
              <a:t>Koordynacja</a:t>
            </a:r>
            <a:r>
              <a:rPr lang="en-US" dirty="0" smtClean="0"/>
              <a:t> </a:t>
            </a:r>
            <a:r>
              <a:rPr lang="en-US" dirty="0" err="1" smtClean="0"/>
              <a:t>kształcenia</a:t>
            </a:r>
            <a:r>
              <a:rPr lang="en-US" dirty="0" smtClean="0"/>
              <a:t> </a:t>
            </a:r>
            <a:r>
              <a:rPr lang="en-US" dirty="0" err="1" smtClean="0"/>
              <a:t>zawodowego</a:t>
            </a:r>
            <a:r>
              <a:rPr lang="en-US" dirty="0" smtClean="0"/>
              <a:t> </a:t>
            </a:r>
            <a:r>
              <a:rPr lang="en-US" dirty="0" err="1" smtClean="0"/>
              <a:t>uczniów</a:t>
            </a:r>
            <a:r>
              <a:rPr lang="en-US" dirty="0" smtClean="0"/>
              <a:t>.</a:t>
            </a:r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		</a:t>
            </a:r>
            <a:r>
              <a:rPr lang="en-US" dirty="0" err="1" smtClean="0"/>
              <a:t>Jednym</a:t>
            </a:r>
            <a:r>
              <a:rPr lang="pl-PL" dirty="0" smtClean="0"/>
              <a:t> </a:t>
            </a:r>
            <a:r>
              <a:rPr lang="en-US" dirty="0" smtClean="0"/>
              <a:t>z </a:t>
            </a:r>
            <a:r>
              <a:rPr lang="en-US" dirty="0" err="1" smtClean="0"/>
              <a:t>parterów</a:t>
            </a:r>
            <a:r>
              <a:rPr lang="pl-PL" dirty="0" smtClean="0"/>
              <a:t> </a:t>
            </a:r>
            <a:r>
              <a:rPr lang="en-US" dirty="0" err="1" smtClean="0"/>
              <a:t>projektu</a:t>
            </a:r>
            <a:r>
              <a:rPr lang="pl-PL" dirty="0" smtClean="0"/>
              <a:t> </a:t>
            </a:r>
            <a:r>
              <a:rPr lang="en-US" dirty="0" smtClean="0"/>
              <a:t>jest</a:t>
            </a:r>
            <a:r>
              <a:rPr lang="pl-PL" dirty="0" smtClean="0"/>
              <a:t> </a:t>
            </a:r>
            <a:r>
              <a:rPr lang="en-US" b="1" dirty="0" err="1" smtClean="0"/>
              <a:t>Gmina</a:t>
            </a:r>
            <a:r>
              <a:rPr lang="pl-PL" b="1" dirty="0" smtClean="0"/>
              <a:t> </a:t>
            </a:r>
            <a:r>
              <a:rPr lang="en-US" b="1" dirty="0" err="1" smtClean="0"/>
              <a:t>Chełmie</a:t>
            </a:r>
            <a:r>
              <a:rPr lang="pl-PL" b="1" dirty="0" smtClean="0"/>
              <a:t>C – </a:t>
            </a:r>
            <a:r>
              <a:rPr lang="en-US" dirty="0" err="1" smtClean="0"/>
              <a:t>realizująca</a:t>
            </a:r>
            <a:r>
              <a:rPr lang="pl-PL" dirty="0" smtClean="0"/>
              <a:t> </a:t>
            </a:r>
            <a:r>
              <a:rPr lang="en-US" dirty="0" err="1" smtClean="0"/>
              <a:t>zadanie</a:t>
            </a:r>
            <a:r>
              <a:rPr lang="pl-PL" dirty="0" smtClean="0"/>
              <a:t>M</a:t>
            </a:r>
            <a:r>
              <a:rPr lang="en-US" dirty="0" smtClean="0"/>
              <a:t>w </a:t>
            </a:r>
            <a:r>
              <a:rPr lang="en-US" dirty="0" err="1" smtClean="0"/>
              <a:t>wyznaczonych</a:t>
            </a:r>
            <a:r>
              <a:rPr lang="en-US" dirty="0" smtClean="0"/>
              <a:t> </a:t>
            </a:r>
            <a:r>
              <a:rPr lang="en-US" dirty="0" err="1" smtClean="0"/>
              <a:t>placówkach</a:t>
            </a:r>
            <a:r>
              <a:rPr lang="en-US" dirty="0" smtClean="0"/>
              <a:t>, </a:t>
            </a:r>
            <a:r>
              <a:rPr lang="en-US" dirty="0" err="1" smtClean="0"/>
              <a:t>między</a:t>
            </a:r>
            <a:r>
              <a:rPr lang="en-US" dirty="0" smtClean="0"/>
              <a:t> </a:t>
            </a:r>
            <a:r>
              <a:rPr lang="en-US" dirty="0" err="1" smtClean="0"/>
              <a:t>innymi</a:t>
            </a:r>
            <a:r>
              <a:rPr lang="en-US" dirty="0" smtClean="0"/>
              <a:t> w </a:t>
            </a:r>
            <a:r>
              <a:rPr lang="en-US" dirty="0" err="1" smtClean="0"/>
              <a:t>Szkole</a:t>
            </a:r>
            <a:r>
              <a:rPr lang="en-US" dirty="0" smtClean="0"/>
              <a:t> </a:t>
            </a:r>
            <a:r>
              <a:rPr lang="en-US" dirty="0" err="1" smtClean="0"/>
              <a:t>Podstawowej</a:t>
            </a:r>
            <a:r>
              <a:rPr lang="en-US" dirty="0" smtClean="0"/>
              <a:t> w </a:t>
            </a:r>
            <a:r>
              <a:rPr lang="pl-PL" dirty="0" smtClean="0"/>
              <a:t>Biczycach Dolnych</a:t>
            </a:r>
            <a:r>
              <a:rPr lang="en-US" dirty="0" smtClean="0"/>
              <a:t>.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en-US" dirty="0" err="1" smtClean="0"/>
              <a:t>Celem</a:t>
            </a:r>
            <a:r>
              <a:rPr lang="en-US" dirty="0" smtClean="0"/>
              <a:t> </a:t>
            </a:r>
            <a:r>
              <a:rPr lang="en-US" dirty="0" err="1" smtClean="0"/>
              <a:t>projektu</a:t>
            </a:r>
            <a:r>
              <a:rPr lang="en-US" dirty="0" smtClean="0"/>
              <a:t> „</a:t>
            </a:r>
            <a:r>
              <a:rPr lang="en-US" dirty="0" err="1" smtClean="0"/>
              <a:t>Modernizacja</a:t>
            </a:r>
            <a:r>
              <a:rPr lang="en-US" dirty="0" smtClean="0"/>
              <a:t> </a:t>
            </a:r>
            <a:r>
              <a:rPr lang="en-US" dirty="0" err="1" smtClean="0"/>
              <a:t>kształcenia</a:t>
            </a:r>
            <a:r>
              <a:rPr lang="en-US" dirty="0" smtClean="0"/>
              <a:t> </a:t>
            </a:r>
            <a:r>
              <a:rPr lang="en-US" dirty="0" err="1" smtClean="0"/>
              <a:t>zawodowego</a:t>
            </a:r>
            <a:r>
              <a:rPr lang="en-US" dirty="0" smtClean="0"/>
              <a:t> w </a:t>
            </a:r>
            <a:r>
              <a:rPr lang="en-US" dirty="0" err="1" smtClean="0"/>
              <a:t>Małopolsce</a:t>
            </a:r>
            <a:r>
              <a:rPr lang="en-US" dirty="0" smtClean="0"/>
              <a:t> II” jest </a:t>
            </a:r>
            <a:r>
              <a:rPr lang="en-US" dirty="0" err="1" smtClean="0"/>
              <a:t>zwiększenie</a:t>
            </a:r>
            <a:r>
              <a:rPr lang="en-US" dirty="0" smtClean="0"/>
              <a:t> </a:t>
            </a:r>
            <a:r>
              <a:rPr lang="en-US" dirty="0" err="1" smtClean="0"/>
              <a:t>szans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zatrudnienie</a:t>
            </a:r>
            <a:r>
              <a:rPr lang="en-US" dirty="0" smtClean="0"/>
              <a:t> </a:t>
            </a:r>
            <a:r>
              <a:rPr lang="en-US" dirty="0" err="1" smtClean="0"/>
              <a:t>uczniów</a:t>
            </a:r>
            <a:r>
              <a:rPr lang="en-US" dirty="0" smtClean="0"/>
              <a:t> </a:t>
            </a:r>
            <a:r>
              <a:rPr lang="en-US" dirty="0" err="1" smtClean="0"/>
              <a:t>kształcących</a:t>
            </a:r>
            <a:r>
              <a:rPr lang="en-US" dirty="0" smtClean="0"/>
              <a:t> </a:t>
            </a:r>
            <a:r>
              <a:rPr lang="en-US" dirty="0" err="1" smtClean="0"/>
              <a:t>się</a:t>
            </a:r>
            <a:r>
              <a:rPr lang="en-US" dirty="0" smtClean="0"/>
              <a:t> w </a:t>
            </a:r>
            <a:r>
              <a:rPr lang="en-US" dirty="0" err="1" smtClean="0"/>
              <a:t>szkołach</a:t>
            </a:r>
            <a:r>
              <a:rPr lang="en-US" dirty="0" smtClean="0"/>
              <a:t> </a:t>
            </a:r>
            <a:r>
              <a:rPr lang="en-US" dirty="0" err="1" smtClean="0"/>
              <a:t>zawodowych</a:t>
            </a:r>
            <a:r>
              <a:rPr lang="en-US" dirty="0" smtClean="0"/>
              <a:t>, </a:t>
            </a:r>
            <a:r>
              <a:rPr lang="en-US" dirty="0" err="1" smtClean="0"/>
              <a:t>poprzez</a:t>
            </a:r>
            <a:r>
              <a:rPr lang="en-US" dirty="0" smtClean="0"/>
              <a:t> </a:t>
            </a:r>
            <a:r>
              <a:rPr lang="en-US" dirty="0" err="1" smtClean="0"/>
              <a:t>poprawę</a:t>
            </a:r>
            <a:r>
              <a:rPr lang="en-US" dirty="0" smtClean="0"/>
              <a:t> </a:t>
            </a:r>
            <a:r>
              <a:rPr lang="en-US" dirty="0" err="1" smtClean="0"/>
              <a:t>efektywności</a:t>
            </a:r>
            <a:r>
              <a:rPr lang="en-US" dirty="0" smtClean="0"/>
              <a:t> </a:t>
            </a:r>
            <a:r>
              <a:rPr lang="en-US" dirty="0" err="1" smtClean="0"/>
              <a:t>kształcenia</a:t>
            </a:r>
            <a:r>
              <a:rPr lang="en-US" dirty="0" smtClean="0"/>
              <a:t> </a:t>
            </a:r>
            <a:r>
              <a:rPr lang="en-US" dirty="0" err="1" smtClean="0"/>
              <a:t>zawodowego</a:t>
            </a:r>
            <a:r>
              <a:rPr lang="en-US" dirty="0" smtClean="0"/>
              <a:t> </a:t>
            </a:r>
            <a:r>
              <a:rPr lang="en-US" dirty="0" err="1" smtClean="0"/>
              <a:t>oraz</a:t>
            </a:r>
            <a:r>
              <a:rPr lang="en-US" dirty="0" smtClean="0"/>
              <a:t> </a:t>
            </a:r>
            <a:r>
              <a:rPr lang="en-US" dirty="0" err="1" smtClean="0"/>
              <a:t>podniesienie</a:t>
            </a:r>
            <a:r>
              <a:rPr lang="en-US" dirty="0" smtClean="0"/>
              <a:t> u </a:t>
            </a:r>
            <a:r>
              <a:rPr lang="en-US" dirty="0" err="1" smtClean="0"/>
              <a:t>uczniów</a:t>
            </a:r>
            <a:r>
              <a:rPr lang="en-US" dirty="0" smtClean="0"/>
              <a:t> </a:t>
            </a:r>
            <a:r>
              <a:rPr lang="en-US" dirty="0" err="1" smtClean="0"/>
              <a:t>małopolskich</a:t>
            </a:r>
            <a:r>
              <a:rPr lang="en-US" dirty="0" smtClean="0"/>
              <a:t>   </a:t>
            </a:r>
            <a:r>
              <a:rPr lang="en-US" dirty="0" err="1" smtClean="0"/>
              <a:t>gimnazjów</a:t>
            </a:r>
            <a:r>
              <a:rPr lang="en-US" dirty="0" smtClean="0"/>
              <a:t>   </a:t>
            </a:r>
            <a:r>
              <a:rPr lang="en-US" dirty="0" err="1" smtClean="0"/>
              <a:t>zdolności</a:t>
            </a:r>
            <a:r>
              <a:rPr lang="en-US" dirty="0" smtClean="0"/>
              <a:t>   do   </a:t>
            </a:r>
            <a:r>
              <a:rPr lang="en-US" dirty="0" err="1" smtClean="0"/>
              <a:t>podejmowania</a:t>
            </a:r>
            <a:r>
              <a:rPr lang="en-US" dirty="0" smtClean="0"/>
              <a:t>  </a:t>
            </a:r>
            <a:r>
              <a:rPr lang="en-US" dirty="0" err="1" smtClean="0"/>
              <a:t>właściwych</a:t>
            </a:r>
            <a:r>
              <a:rPr lang="en-US" dirty="0" smtClean="0"/>
              <a:t>   </a:t>
            </a:r>
            <a:r>
              <a:rPr lang="en-US" dirty="0" err="1" smtClean="0"/>
              <a:t>decyzji</a:t>
            </a:r>
            <a:r>
              <a:rPr lang="en-US" dirty="0" smtClean="0"/>
              <a:t> </a:t>
            </a:r>
            <a:r>
              <a:rPr lang="en-US" dirty="0" err="1" smtClean="0"/>
              <a:t>dotyczących</a:t>
            </a:r>
            <a:r>
              <a:rPr lang="pl-PL" dirty="0" smtClean="0"/>
              <a:t> </a:t>
            </a:r>
            <a:r>
              <a:rPr lang="en-US" dirty="0" err="1" smtClean="0"/>
              <a:t>dalszej</a:t>
            </a:r>
            <a:r>
              <a:rPr lang="en-US" dirty="0" smtClean="0"/>
              <a:t>  </a:t>
            </a:r>
            <a:r>
              <a:rPr lang="en-US" dirty="0" err="1" smtClean="0"/>
              <a:t>ścieżki</a:t>
            </a:r>
            <a:r>
              <a:rPr lang="en-US" dirty="0" smtClean="0"/>
              <a:t>  </a:t>
            </a:r>
            <a:r>
              <a:rPr lang="en-US" dirty="0" err="1" smtClean="0"/>
              <a:t>edukacyjnej</a:t>
            </a:r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zawodowej</a:t>
            </a:r>
            <a:r>
              <a:rPr lang="en-US" dirty="0" smtClean="0"/>
              <a:t>  </a:t>
            </a:r>
            <a:r>
              <a:rPr lang="en-US" dirty="0" err="1" smtClean="0"/>
              <a:t>między</a:t>
            </a:r>
            <a:r>
              <a:rPr lang="en-US" dirty="0" smtClean="0"/>
              <a:t>  </a:t>
            </a:r>
            <a:r>
              <a:rPr lang="en-US" dirty="0" err="1" smtClean="0"/>
              <a:t>innymi</a:t>
            </a:r>
            <a:r>
              <a:rPr lang="en-US" dirty="0" smtClean="0"/>
              <a:t>  </a:t>
            </a:r>
            <a:r>
              <a:rPr lang="en-US" dirty="0" err="1" smtClean="0"/>
              <a:t>poprzez</a:t>
            </a:r>
            <a:r>
              <a:rPr lang="en-US" dirty="0" smtClean="0"/>
              <a:t>  </a:t>
            </a:r>
            <a:r>
              <a:rPr lang="en-US" dirty="0" err="1" smtClean="0"/>
              <a:t>tworzenie</a:t>
            </a:r>
            <a:r>
              <a:rPr lang="en-US" dirty="0" smtClean="0"/>
              <a:t>  </a:t>
            </a:r>
            <a:r>
              <a:rPr lang="en-US" b="1" dirty="0" err="1" smtClean="0"/>
              <a:t>Szkolnych</a:t>
            </a:r>
            <a:r>
              <a:rPr lang="pl-PL" dirty="0" smtClean="0"/>
              <a:t> </a:t>
            </a:r>
            <a:r>
              <a:rPr lang="en-US" b="1" dirty="0" err="1" smtClean="0"/>
              <a:t>Punktów</a:t>
            </a:r>
            <a:r>
              <a:rPr lang="en-US" b="1" dirty="0" smtClean="0"/>
              <a:t> </a:t>
            </a:r>
            <a:r>
              <a:rPr lang="en-US" b="1" dirty="0" err="1" smtClean="0"/>
              <a:t>Informacji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Kariery</a:t>
            </a:r>
            <a:r>
              <a:rPr lang="en-US" b="1" dirty="0" smtClean="0"/>
              <a:t> (</a:t>
            </a:r>
            <a:r>
              <a:rPr lang="en-US" b="1" dirty="0" err="1" smtClean="0"/>
              <a:t>SPInKa</a:t>
            </a:r>
            <a:r>
              <a:rPr lang="en-US" b="1" dirty="0" smtClean="0"/>
              <a:t>) </a:t>
            </a:r>
            <a:r>
              <a:rPr lang="en-US" dirty="0" smtClean="0"/>
              <a:t>w </a:t>
            </a:r>
            <a:r>
              <a:rPr lang="en-US" dirty="0" err="1" smtClean="0"/>
              <a:t>gimnazjach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grpSp>
        <p:nvGrpSpPr>
          <p:cNvPr id="3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3929090"/>
          </a:xfrm>
        </p:spPr>
        <p:txBody>
          <a:bodyPr>
            <a:noAutofit/>
          </a:bodyPr>
          <a:lstStyle/>
          <a:p>
            <a:pPr algn="l"/>
            <a:r>
              <a:rPr lang="pl-PL" sz="1800" dirty="0" smtClean="0"/>
              <a:t>W ramach projektu „Modernizacja kształcenia zawodowego w Małopolsce II” na terenie szkoły zostaje utworzony </a:t>
            </a:r>
            <a:r>
              <a:rPr lang="pl-PL" sz="1800" u="sng" dirty="0" smtClean="0"/>
              <a:t>Szkolny Punkt</a:t>
            </a:r>
            <a:r>
              <a:rPr lang="pl-PL" sz="1800" dirty="0" smtClean="0"/>
              <a:t> Informacji i Kariery </a:t>
            </a:r>
            <a:r>
              <a:rPr lang="pl-PL" sz="1800" dirty="0" err="1" smtClean="0"/>
              <a:t>(SPInK</a:t>
            </a:r>
            <a:r>
              <a:rPr lang="pl-PL" sz="1800" dirty="0" smtClean="0"/>
              <a:t>a) w którym jest prowadzone doradztwo edukacyjno – zawodowe dla uczniów.</a:t>
            </a:r>
            <a:br>
              <a:rPr lang="pl-PL" sz="1800" dirty="0" smtClean="0"/>
            </a:br>
            <a:r>
              <a:rPr lang="pl-PL" sz="1800" dirty="0" smtClean="0"/>
              <a:t> </a:t>
            </a:r>
            <a:br>
              <a:rPr lang="pl-PL" sz="1800" dirty="0" smtClean="0"/>
            </a:br>
            <a:r>
              <a:rPr lang="pl-PL" sz="1800" dirty="0" smtClean="0"/>
              <a:t> </a:t>
            </a:r>
            <a:br>
              <a:rPr lang="pl-PL" sz="1800" dirty="0" smtClean="0"/>
            </a:br>
            <a:r>
              <a:rPr lang="pl-PL" sz="1800" dirty="0" smtClean="0"/>
              <a:t>Projekt jest współfinansowany ze środków Europejskiego Funduszu Społecznego w ramach</a:t>
            </a:r>
            <a:br>
              <a:rPr lang="pl-PL" sz="1800" dirty="0" smtClean="0"/>
            </a:br>
            <a:r>
              <a:rPr lang="pl-PL" sz="1800" dirty="0" smtClean="0"/>
              <a:t> </a:t>
            </a:r>
            <a:br>
              <a:rPr lang="pl-PL" sz="1800" dirty="0" smtClean="0"/>
            </a:br>
            <a:r>
              <a:rPr lang="pl-PL" sz="1800" dirty="0" smtClean="0"/>
              <a:t>Regionalnego Programu Operacyjnego Województwa Małopolskiego na lata 2014 – 2020.</a:t>
            </a:r>
            <a:r>
              <a:rPr lang="pl-PL" sz="1200" dirty="0" smtClean="0"/>
              <a:t/>
            </a:r>
            <a:br>
              <a:rPr lang="pl-PL" sz="1200" dirty="0" smtClean="0"/>
            </a:br>
            <a:endParaRPr lang="pl-PL" sz="1200" dirty="0"/>
          </a:p>
        </p:txBody>
      </p:sp>
      <p:grpSp>
        <p:nvGrpSpPr>
          <p:cNvPr id="1026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03188" y="457200"/>
            <a:ext cx="82550" cy="3429000"/>
          </a:xfrm>
          <a:prstGeom prst="rect">
            <a:avLst/>
          </a:prstGeom>
          <a:noFill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70938" y="457200"/>
            <a:ext cx="11112" cy="3429000"/>
          </a:xfrm>
          <a:prstGeom prst="rect">
            <a:avLst/>
          </a:prstGeom>
          <a:noFill/>
        </p:spPr>
      </p:pic>
      <p:sp>
        <p:nvSpPr>
          <p:cNvPr id="15" name="Prostokąt 14"/>
          <p:cNvSpPr/>
          <p:nvPr/>
        </p:nvSpPr>
        <p:spPr>
          <a:xfrm>
            <a:off x="1071538" y="1500174"/>
            <a:ext cx="721523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W naszej szkole projekt jest realizowany od 01.09.2017 r.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Adresowany jest on do uczniów II i III klasy gimnazjum oraz VII klasy szkoły podstawowej. Udział w projekcie jest bezpłatny.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Każdy uczestnik, po ukończeniu zajęć, otrzyma zaświadczenie</a:t>
            </a:r>
            <a:r>
              <a:rPr kumimoji="0" 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.</a:t>
            </a:r>
            <a:r>
              <a:rPr kumimoji="0" lang="pl-PL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</a:t>
            </a:r>
            <a:r>
              <a:rPr lang="pl-PL" sz="2800" dirty="0">
                <a:latin typeface="Arial" pitchFamily="34" charset="0"/>
                <a:ea typeface="Century Schoolbook" charset="0"/>
                <a:cs typeface="Arial" pitchFamily="34" charset="0"/>
              </a:rPr>
              <a:t>u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kończenia zajęć z </a:t>
            </a:r>
            <a:r>
              <a:rPr kumimoji="0" lang="pl-PL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doradctwa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 </a:t>
            </a:r>
            <a:r>
              <a:rPr kumimoji="0" lang="pl-PL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entury Schoolbook" charset="0"/>
                <a:cs typeface="Arial" pitchFamily="34" charset="0"/>
              </a:rPr>
              <a:t>edukacyjo-zawodowego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  <p:sp>
        <p:nvSpPr>
          <p:cNvPr id="11" name="Tytuł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2" name="Symbol zastępczy zawartości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WARUNKI UDZIAŁU W PROJEKCIE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sz="2400" dirty="0" smtClean="0"/>
              <a:t>Dostarczenie Formularzu zgłoszenia (do 14.06.2017 r</a:t>
            </a:r>
            <a:r>
              <a:rPr lang="pl-PL" sz="2400" dirty="0" smtClean="0"/>
              <a:t>.)</a:t>
            </a:r>
            <a:endParaRPr lang="pl-PL" sz="2400" dirty="0" smtClean="0"/>
          </a:p>
          <a:p>
            <a:r>
              <a:rPr lang="pl-PL" sz="2400" dirty="0" smtClean="0"/>
              <a:t>Osoby </a:t>
            </a:r>
            <a:r>
              <a:rPr lang="pl-PL" sz="2400" dirty="0" smtClean="0"/>
              <a:t>zakwalifikowane dostarczą do </a:t>
            </a:r>
            <a:r>
              <a:rPr lang="pl-PL" sz="2400" dirty="0" smtClean="0"/>
              <a:t>22.06.2017 </a:t>
            </a:r>
            <a:r>
              <a:rPr lang="pl-PL" sz="2400" dirty="0" smtClean="0"/>
              <a:t>r. wypełnione i podpisane następujące dokumenty</a:t>
            </a:r>
            <a:r>
              <a:rPr lang="pl-PL" sz="24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Deklarację </a:t>
            </a:r>
            <a:r>
              <a:rPr lang="pl-PL" sz="2400" dirty="0" smtClean="0"/>
              <a:t>uczestnictwa w </a:t>
            </a:r>
            <a:r>
              <a:rPr lang="pl-PL" sz="2400" dirty="0" smtClean="0"/>
              <a:t>projekcie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Oświadczenie </a:t>
            </a:r>
            <a:r>
              <a:rPr lang="pl-PL" sz="2400" dirty="0" smtClean="0"/>
              <a:t>uczestnika </a:t>
            </a:r>
            <a:r>
              <a:rPr lang="pl-PL" sz="2400" dirty="0" smtClean="0"/>
              <a:t>projektu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 smtClean="0"/>
              <a:t>Formularz</a:t>
            </a:r>
            <a:r>
              <a:rPr lang="pl-PL" sz="2400" dirty="0" smtClean="0"/>
              <a:t>: Zakres danych osobowych do systemu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dirty="0" smtClean="0"/>
              <a:t>WARUNKI UKOŃCZENIA </a:t>
            </a:r>
            <a:r>
              <a:rPr lang="pl-PL" dirty="0" smtClean="0"/>
              <a:t>ZAJĘĆ I </a:t>
            </a:r>
            <a:r>
              <a:rPr lang="pl-PL" dirty="0" smtClean="0"/>
              <a:t>UZYSKANIA ZAŚWIADCZENIA</a:t>
            </a:r>
          </a:p>
          <a:p>
            <a:endParaRPr lang="pl-PL" dirty="0" smtClean="0"/>
          </a:p>
          <a:p>
            <a:r>
              <a:rPr lang="pl-PL" dirty="0" smtClean="0"/>
              <a:t>złożenie podpisanych i poprawnie wypełnionych dokumentów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dirty="0" smtClean="0"/>
              <a:t>uczestnictwo w zajęciach z doradztwa </a:t>
            </a:r>
            <a:r>
              <a:rPr lang="pl-PL" dirty="0" smtClean="0"/>
              <a:t>edukacyjno– </a:t>
            </a:r>
            <a:r>
              <a:rPr lang="pl-PL" dirty="0" smtClean="0"/>
              <a:t>zawodowego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dirty="0" smtClean="0"/>
              <a:t>przygotowanie wspólnie z doradcą Indywidualnego Planu Działania</a:t>
            </a:r>
            <a:endParaRPr lang="pl-PL" dirty="0"/>
          </a:p>
        </p:txBody>
      </p:sp>
      <p:grpSp>
        <p:nvGrpSpPr>
          <p:cNvPr id="3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000" b="1" dirty="0" smtClean="0"/>
              <a:t>Funkcjonowanie </a:t>
            </a:r>
            <a:r>
              <a:rPr lang="pl-PL" sz="4000" b="1" dirty="0" err="1" smtClean="0"/>
              <a:t>SPInK-i</a:t>
            </a:r>
            <a:endParaRPr lang="pl-PL" sz="4000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Główne </a:t>
            </a:r>
            <a:r>
              <a:rPr lang="pl-PL" b="1" dirty="0" smtClean="0"/>
              <a:t>cele funkcjonowania Szkolnego Punktu Informacji i Kariery</a:t>
            </a:r>
            <a:endParaRPr lang="pl-PL" dirty="0" smtClean="0"/>
          </a:p>
          <a:p>
            <a:pPr algn="ctr">
              <a:buNone/>
            </a:pPr>
            <a:endParaRPr lang="pl-PL" dirty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 </a:t>
            </a:r>
            <a:endParaRPr lang="pl-PL" dirty="0" smtClean="0"/>
          </a:p>
          <a:p>
            <a:pPr lvl="0"/>
            <a:r>
              <a:rPr lang="pl-PL" dirty="0" smtClean="0"/>
              <a:t>Przygotowanie uczniów do świadomego wyboru zawodu zgodnie z ich zainteresowaniami i możliwościami.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Kształtowanie wśród uczniów postawy przedsiębiorczości i aktywności wobec pracy (aktywizacja zawodowa).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Rozbudzanie aspiracji zawodowych wśród uczniów i motywowanie ich do działania.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Kształtowanie umiejętności wśród uczniów analizowania swoich cech osobowości w aspekcie wyboru zawodu.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Dostarczanie uczniom informacji o zawodach, wymaganiach rynku pracy, o systemie szkolnictwa </a:t>
            </a:r>
            <a:r>
              <a:rPr lang="pl-PL" dirty="0" err="1" smtClean="0"/>
              <a:t>ponadgimnazjalnego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Kształtowanie wśród uczniów umiejętności pracy w zespole, komunikatywności, zaangażowania.</a:t>
            </a:r>
          </a:p>
          <a:p>
            <a:pPr algn="ctr">
              <a:buNone/>
            </a:pPr>
            <a:endParaRPr lang="pl-PL" dirty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pl-PL" dirty="0" smtClean="0"/>
              <a:t>Kształtowanie wśród uczniów szacunku do pracy.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Kształtowanie wśród uczniów umiejętności podejmowania decyzji.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Przygotowanie uczniów do samodzielnego i aktywnego kształtowania swojej drogi zawodowej, rozwój umiejętności rozpoznawania własnych zasobów osobistych i ich wykorzystywania w kształtowaniu swojej drogi zawodowej.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Kształcenie wśród uczniów nawyków nieustannego planowania przyszłości i konsekwentnego dążenia do realizacji celu.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Kształtowanie wśród uczniów postawy otwartości na wiedzę i prezentowania swojej osobowości.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Kreowanie wśród uczniów postaw aktywnych, przezwyciężania bierności, radzenia sobie w sytuacjach trudnych i stresowych.</a:t>
            </a:r>
          </a:p>
          <a:p>
            <a:pPr algn="ctr">
              <a:buNone/>
            </a:pPr>
            <a:endParaRPr lang="pl-PL" dirty="0"/>
          </a:p>
        </p:txBody>
      </p:sp>
      <p:grpSp>
        <p:nvGrpSpPr>
          <p:cNvPr id="2" name="Grupa 14"/>
          <p:cNvGrpSpPr>
            <a:grpSpLocks/>
          </p:cNvGrpSpPr>
          <p:nvPr/>
        </p:nvGrpSpPr>
        <p:grpSpPr bwMode="auto">
          <a:xfrm>
            <a:off x="1214414" y="285728"/>
            <a:ext cx="7029450" cy="674370"/>
            <a:chOff x="0" y="0"/>
            <a:chExt cx="58578" cy="5619"/>
          </a:xfrm>
        </p:grpSpPr>
        <p:pic>
          <p:nvPicPr>
            <p:cNvPr id="8" name="Obraz 8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1"/>
              <a:ext cx="12001" cy="5048"/>
            </a:xfrm>
            <a:prstGeom prst="rect">
              <a:avLst/>
            </a:prstGeom>
            <a:noFill/>
          </p:spPr>
        </p:pic>
        <p:pic>
          <p:nvPicPr>
            <p:cNvPr id="9" name="Obraz 9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38" y="1238"/>
              <a:ext cx="17240" cy="3429"/>
            </a:xfrm>
            <a:prstGeom prst="rect">
              <a:avLst/>
            </a:prstGeom>
            <a:noFill/>
          </p:spPr>
        </p:pic>
        <p:pic>
          <p:nvPicPr>
            <p:cNvPr id="6" name="Obraz 6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144" y="0"/>
              <a:ext cx="24956" cy="56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243</Words>
  <Application>Microsoft Office PowerPoint</Application>
  <PresentationFormat>Pokaz na ekranie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     Szkolny Punkt Informacji i Kariery SPInK-a </vt:lpstr>
      <vt:lpstr>     </vt:lpstr>
      <vt:lpstr>W ramach projektu „Modernizacja kształcenia zawodowego w Małopolsce II” na terenie szkoły zostaje utworzony Szkolny Punkt Informacji i Kariery (SPInKa) w którym jest prowadzone doradztwo edukacyjno – zawodowe dla uczniów.     Projekt jest współfinansowany ze środków Europejskiego Funduszu Społecznego w ramach   Regionalnego Programu Operacyjnego Województwa Małopolskiego na lata 2014 – 2020. 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beatazak</dc:creator>
  <cp:lastModifiedBy>beatazak</cp:lastModifiedBy>
  <cp:revision>8</cp:revision>
  <dcterms:created xsi:type="dcterms:W3CDTF">2017-09-12T19:00:33Z</dcterms:created>
  <dcterms:modified xsi:type="dcterms:W3CDTF">2017-09-12T19:46:12Z</dcterms:modified>
</cp:coreProperties>
</file>