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56" r:id="rId5"/>
    <p:sldId id="259" r:id="rId6"/>
    <p:sldId id="296" r:id="rId7"/>
    <p:sldId id="285" r:id="rId8"/>
    <p:sldId id="286" r:id="rId9"/>
    <p:sldId id="288" r:id="rId10"/>
    <p:sldId id="265" r:id="rId11"/>
    <p:sldId id="266" r:id="rId12"/>
    <p:sldId id="293" r:id="rId13"/>
    <p:sldId id="270" r:id="rId14"/>
    <p:sldId id="271" r:id="rId15"/>
    <p:sldId id="279" r:id="rId16"/>
    <p:sldId id="280" r:id="rId17"/>
    <p:sldId id="281" r:id="rId18"/>
    <p:sldId id="294" r:id="rId19"/>
    <p:sldId id="282" r:id="rId20"/>
    <p:sldId id="284" r:id="rId21"/>
    <p:sldId id="260" r:id="rId22"/>
    <p:sldId id="272" r:id="rId23"/>
    <p:sldId id="295" r:id="rId24"/>
    <p:sldId id="290" r:id="rId25"/>
    <p:sldId id="292" r:id="rId26"/>
    <p:sldId id="267" r:id="rId27"/>
    <p:sldId id="263" r:id="rId28"/>
    <p:sldId id="275" r:id="rId29"/>
    <p:sldId id="276" r:id="rId30"/>
    <p:sldId id="277" r:id="rId31"/>
    <p:sldId id="264" r:id="rId32"/>
    <p:sldId id="268" r:id="rId3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D236BC-6641-4422-870C-4950ED8DAD45}" v="96" dt="2021-04-21T09:33:59.399"/>
    <p1510:client id="{92EFB24E-3196-4EAB-8F9B-5D9DE9CB8836}" v="1" dt="2021-04-19T13:45:59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0DD46-0304-4F32-8BAE-C009A8486AA4}" type="datetimeFigureOut">
              <a:rPr lang="pl-PL" smtClean="0"/>
              <a:pPr/>
              <a:t>21.04.2021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A7CF2-09FA-40BF-9A2B-984574DFEDA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21.04.2021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21.04.2021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21.04.2021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21.04.2021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21.04.2021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21.04.2021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21.04.2021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21.04.2021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21.04.2021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21.04.2021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21.04.2021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21.04.2021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785918" y="5072074"/>
            <a:ext cx="61271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Wykonanie w ramach działań LOP :</a:t>
            </a:r>
            <a:endParaRPr lang="pl-PL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pl-PL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Isabella </a:t>
            </a:r>
            <a:r>
              <a:rPr lang="pl-PL" sz="32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Koziara</a:t>
            </a:r>
            <a:r>
              <a:rPr lang="pl-PL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 Oliwia </a:t>
            </a:r>
            <a:r>
              <a:rPr lang="pl-PL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Lorek</a:t>
            </a:r>
          </a:p>
          <a:p>
            <a:pPr algn="ctr"/>
            <a:endParaRPr lang="pl-PL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Obraz 6" descr="pobierz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14290"/>
            <a:ext cx="5715001" cy="4784652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2857488" y="3214686"/>
            <a:ext cx="36433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22 kwietnia</a:t>
            </a:r>
          </a:p>
        </p:txBody>
      </p:sp>
      <p:sp>
        <p:nvSpPr>
          <p:cNvPr id="9" name="Prostokąt 8"/>
          <p:cNvSpPr/>
          <p:nvPr/>
        </p:nvSpPr>
        <p:spPr>
          <a:xfrm>
            <a:off x="3000364" y="2428868"/>
            <a:ext cx="3448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Dzień Ziemi</a:t>
            </a:r>
          </a:p>
        </p:txBody>
      </p:sp>
      <p:sp>
        <p:nvSpPr>
          <p:cNvPr id="10" name="Serce 9"/>
          <p:cNvSpPr/>
          <p:nvPr/>
        </p:nvSpPr>
        <p:spPr>
          <a:xfrm>
            <a:off x="1214414" y="357166"/>
            <a:ext cx="1057276" cy="914400"/>
          </a:xfrm>
          <a:prstGeom prst="hear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1" name="Serce 10"/>
          <p:cNvSpPr/>
          <p:nvPr/>
        </p:nvSpPr>
        <p:spPr>
          <a:xfrm>
            <a:off x="285720" y="2285992"/>
            <a:ext cx="1057276" cy="914400"/>
          </a:xfrm>
          <a:prstGeom prst="hear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erce 11"/>
          <p:cNvSpPr/>
          <p:nvPr/>
        </p:nvSpPr>
        <p:spPr>
          <a:xfrm>
            <a:off x="1071538" y="4429132"/>
            <a:ext cx="1057276" cy="914400"/>
          </a:xfrm>
          <a:prstGeom prst="hear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Nagrany dźwięk">
            <a:hlinkClick r:id="" action="ppaction://media"/>
          </p:cNvPr>
          <p:cNvPicPr>
            <a:picLocks noRot="1" noChangeAspect="1"/>
          </p:cNvPicPr>
          <p:nvPr>
            <a:wavAudioFile r:embed="rId1" name="Nagrany dźwięk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97">
    <p:sndAc>
      <p:stSnd>
        <p:snd r:embed="rId1" name="Nagrany dźwięk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OIP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142845" y="357165"/>
            <a:ext cx="84296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l-PL" sz="3600" b="1" dirty="0">
                <a:solidFill>
                  <a:schemeClr val="bg1"/>
                </a:solidFill>
              </a:rPr>
              <a:t>Zanieczyszczenia powietrza są wchłaniane przez ludzi głównie w trakcie oddychania. Przyczyniają się do powstawania schorzeń układu oddechowego, a także zaburzeń reprodukcji i alergii. W środowisku kulturowym człowieka zanieczyszczenia powietrza powodują korozje metali i materiałów budowlanych.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bierz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42974" y="0"/>
            <a:ext cx="10429948" cy="700518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39819" y="428604"/>
            <a:ext cx="8204147" cy="45243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 algn="just"/>
            <a:r>
              <a:rPr lang="pl-PL" sz="3600" dirty="0" smtClean="0">
                <a:solidFill>
                  <a:schemeClr val="bg1"/>
                </a:solidFill>
              </a:rPr>
              <a:t>Zanieczyszczenia powietrza zwiększają także kwasowość wody pitnej. Powoduje to wzrost zawartości ołowiu</a:t>
            </a:r>
            <a:r>
              <a:rPr lang="pl-PL" sz="3600" dirty="0">
                <a:solidFill>
                  <a:schemeClr val="bg1"/>
                </a:solidFill>
              </a:rPr>
              <a:t>, miedzi, cynku, glinu, a nawet kadmu w wodzie dostarczanej do naszych mieszkań. </a:t>
            </a:r>
            <a:r>
              <a:rPr lang="pl-PL" sz="3600" dirty="0" smtClean="0">
                <a:solidFill>
                  <a:schemeClr val="bg1"/>
                </a:solidFill>
              </a:rPr>
              <a:t>Zakwaszone wody niszczą instalacje</a:t>
            </a:r>
            <a:r>
              <a:rPr lang="pl-PL" sz="3600" dirty="0">
                <a:solidFill>
                  <a:schemeClr val="bg1"/>
                </a:solidFill>
              </a:rPr>
              <a:t> </a:t>
            </a:r>
            <a:r>
              <a:rPr lang="pl-PL" sz="3600" dirty="0" smtClean="0">
                <a:solidFill>
                  <a:schemeClr val="bg1"/>
                </a:solidFill>
              </a:rPr>
              <a:t>wodociągowe, wypłukują </a:t>
            </a:r>
            <a:r>
              <a:rPr lang="pl-PL" sz="3600" dirty="0" err="1" smtClean="0">
                <a:solidFill>
                  <a:schemeClr val="bg1"/>
                </a:solidFill>
              </a:rPr>
              <a:t>zniejróżne</a:t>
            </a:r>
            <a:r>
              <a:rPr lang="pl-PL" sz="3600" dirty="0">
                <a:solidFill>
                  <a:schemeClr val="bg1"/>
                </a:solidFill>
              </a:rPr>
              <a:t> substancje toksyczne.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bierz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-44781"/>
            <a:ext cx="9358346" cy="6902781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85720" y="357166"/>
            <a:ext cx="8358246" cy="606319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l-PL" sz="3600" b="1" i="1" u="sng" dirty="0" smtClean="0"/>
              <a:t>Smog</a:t>
            </a:r>
          </a:p>
          <a:p>
            <a:pPr algn="ctr"/>
            <a:r>
              <a:rPr lang="pl-PL" sz="3200" dirty="0" smtClean="0"/>
              <a:t> Jest to zjawisko </a:t>
            </a:r>
            <a:r>
              <a:rPr lang="pl-PL" sz="3200" dirty="0"/>
              <a:t>atmosferyczne powstałe w wyniku wymieszania się mgły z dymem i spalinami. </a:t>
            </a:r>
            <a:endParaRPr lang="pl-PL" sz="3200" dirty="0" smtClean="0"/>
          </a:p>
          <a:p>
            <a:pPr algn="just"/>
            <a:endParaRPr lang="pl-PL" sz="3200" dirty="0" smtClean="0"/>
          </a:p>
          <a:p>
            <a:pPr algn="just"/>
            <a:r>
              <a:rPr lang="pl-PL" sz="3200" dirty="0" smtClean="0"/>
              <a:t>Zanieczyszczenie </a:t>
            </a:r>
            <a:r>
              <a:rPr lang="pl-PL" sz="3200" dirty="0"/>
              <a:t>powietrza, jakim jest smog, powstaje wskutek przedostawania się do atmosfery szkodliwych związków chemicznych, takich jak </a:t>
            </a:r>
            <a:r>
              <a:rPr lang="pl-PL" sz="3200" b="1" dirty="0"/>
              <a:t>tlenki siarki i tlenek azotu oraz substancje stałe</a:t>
            </a:r>
            <a:r>
              <a:rPr lang="pl-PL" sz="3200" dirty="0"/>
              <a:t>, czyli pyły </a:t>
            </a:r>
            <a:r>
              <a:rPr lang="pl-PL" sz="3200" dirty="0" smtClean="0"/>
              <a:t>zawieszone, a także kancerogenne wielopierścieniowe </a:t>
            </a:r>
            <a:r>
              <a:rPr lang="pl-PL" sz="3200" dirty="0"/>
              <a:t>węglowodory aromatyczne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IP (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06190" y="642918"/>
            <a:ext cx="8508197" cy="513986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l-PL" sz="4000" b="1" u="sng" dirty="0">
                <a:solidFill>
                  <a:schemeClr val="bg1"/>
                </a:solidFill>
              </a:rPr>
              <a:t>Kwaśne </a:t>
            </a:r>
            <a:r>
              <a:rPr lang="pl-PL" sz="4000" b="1" u="sng">
                <a:solidFill>
                  <a:schemeClr val="bg1"/>
                </a:solidFill>
              </a:rPr>
              <a:t>deszcze </a:t>
            </a:r>
            <a:endParaRPr lang="pl-PL" sz="4000" b="1" u="sng" dirty="0" smtClean="0">
              <a:solidFill>
                <a:schemeClr val="bg1"/>
              </a:solidFill>
            </a:endParaRPr>
          </a:p>
          <a:p>
            <a:pPr algn="just"/>
            <a:r>
              <a:rPr lang="pl-PL" sz="3600" dirty="0" smtClean="0">
                <a:solidFill>
                  <a:schemeClr val="bg1"/>
                </a:solidFill>
              </a:rPr>
              <a:t>Kwaśne deszcze to </a:t>
            </a:r>
            <a:r>
              <a:rPr lang="pl-PL" sz="3600" dirty="0">
                <a:solidFill>
                  <a:schemeClr val="bg1"/>
                </a:solidFill>
              </a:rPr>
              <a:t>opady atmosferyczne, o odczynie kwaśnym; zawierają kwasy wytworzone w reakcji wody z pochłoniętymi z powietrza gazami, jak: dwutlenek siarki, tlenki azotu, siarkowodór, chlorowodór, wyemitowanymi do atmosfery w procesach spalania paliw oraz różnego rodzaju produkcji przemysłowej.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IP (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2"/>
            <a:ext cx="9144000" cy="6858042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00034" y="714356"/>
            <a:ext cx="8143932" cy="501675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l-PL" sz="4000" b="1" u="sng" dirty="0">
                <a:solidFill>
                  <a:schemeClr val="bg1"/>
                </a:solidFill>
              </a:rPr>
              <a:t>Kwaśne</a:t>
            </a:r>
            <a:r>
              <a:rPr lang="pl-PL" sz="4000" u="sng" dirty="0">
                <a:solidFill>
                  <a:schemeClr val="bg1"/>
                </a:solidFill>
              </a:rPr>
              <a:t> </a:t>
            </a:r>
            <a:r>
              <a:rPr lang="pl-PL" sz="4000" b="1" u="sng" dirty="0">
                <a:solidFill>
                  <a:schemeClr val="bg1"/>
                </a:solidFill>
              </a:rPr>
              <a:t>deszcze</a:t>
            </a:r>
            <a:r>
              <a:rPr lang="pl-PL" sz="4000" dirty="0">
                <a:solidFill>
                  <a:schemeClr val="bg1"/>
                </a:solidFill>
              </a:rPr>
              <a:t> </a:t>
            </a:r>
            <a:endParaRPr lang="pl-PL" sz="4000" dirty="0" smtClean="0">
              <a:solidFill>
                <a:schemeClr val="bg1"/>
              </a:solidFill>
            </a:endParaRPr>
          </a:p>
          <a:p>
            <a:pPr algn="just"/>
            <a:r>
              <a:rPr lang="pl-PL" sz="4000" b="1" dirty="0" smtClean="0">
                <a:solidFill>
                  <a:schemeClr val="bg1"/>
                </a:solidFill>
              </a:rPr>
              <a:t>Powstają</a:t>
            </a:r>
            <a:r>
              <a:rPr lang="pl-PL" sz="4000" dirty="0">
                <a:solidFill>
                  <a:schemeClr val="bg1"/>
                </a:solidFill>
              </a:rPr>
              <a:t> w wyniku połączenia się kropel wody wraz ze wchłoniętymi z atmosfery gazów. Kwasy zazwyczaj </a:t>
            </a:r>
            <a:r>
              <a:rPr lang="pl-PL" sz="4000" b="1" dirty="0">
                <a:solidFill>
                  <a:schemeClr val="bg1"/>
                </a:solidFill>
              </a:rPr>
              <a:t>powstają</a:t>
            </a:r>
            <a:r>
              <a:rPr lang="pl-PL" sz="4000" dirty="0">
                <a:solidFill>
                  <a:schemeClr val="bg1"/>
                </a:solidFill>
              </a:rPr>
              <a:t> z siarki i azotu. Tlenki azotu emitowane są przez pojazdy silnikowe, elektrownie węglowe i przez rolnictwo.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IP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2275" cy="6858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57158" y="1928802"/>
            <a:ext cx="8161024" cy="19389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l-PL" sz="6000" b="1" dirty="0">
                <a:solidFill>
                  <a:srgbClr val="C00000"/>
                </a:solidFill>
              </a:rPr>
              <a:t>Jak możemy zapobiegać kwaśnym deszczom</a:t>
            </a:r>
            <a:r>
              <a:rPr lang="pl-PL" sz="6000" b="1" dirty="0" smtClean="0">
                <a:solidFill>
                  <a:srgbClr val="C00000"/>
                </a:solidFill>
              </a:rPr>
              <a:t>?</a:t>
            </a:r>
            <a:endParaRPr lang="pl-PL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IP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2275" cy="6858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00034" y="285728"/>
            <a:ext cx="8375338" cy="473975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pl-PL" dirty="0">
              <a:solidFill>
                <a:schemeClr val="bg1"/>
              </a:solidFill>
            </a:endParaRPr>
          </a:p>
          <a:p>
            <a:endParaRPr lang="pl-PL" sz="3200" dirty="0">
              <a:solidFill>
                <a:schemeClr val="bg1"/>
              </a:solidFill>
            </a:endParaRPr>
          </a:p>
          <a:p>
            <a:pPr algn="just"/>
            <a:r>
              <a:rPr lang="pl-PL" sz="3600" b="1" dirty="0">
                <a:solidFill>
                  <a:schemeClr val="bg1">
                    <a:lumMod val="95000"/>
                  </a:schemeClr>
                </a:solidFill>
              </a:rPr>
              <a:t>Przede wszystkim należy skupić się na budowaniu instalacji wyłapujących tlenki siarki i azotu ze spalin emitowanych do atmosfery oraz w miarę możliwości ograniczyć spalanie paliw zawierających związki siarki, głównie węgla brunatnego </a:t>
            </a:r>
            <a:endParaRPr lang="pl-PL" sz="36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pl-PL" sz="3600" b="1" dirty="0" smtClean="0">
                <a:solidFill>
                  <a:schemeClr val="bg1">
                    <a:lumMod val="95000"/>
                  </a:schemeClr>
                </a:solidFill>
              </a:rPr>
              <a:t>i </a:t>
            </a:r>
            <a:r>
              <a:rPr lang="pl-PL" sz="3600" b="1" dirty="0">
                <a:solidFill>
                  <a:schemeClr val="bg1">
                    <a:lumMod val="95000"/>
                  </a:schemeClr>
                </a:solidFill>
              </a:rPr>
              <a:t>kamiennego.</a:t>
            </a:r>
            <a:endParaRPr lang="pl-PL" sz="3600" b="1" dirty="0">
              <a:solidFill>
                <a:schemeClr val="bg1">
                  <a:lumMod val="95000"/>
                </a:schemeClr>
              </a:solidFill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IP (1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428596" y="285728"/>
            <a:ext cx="8188268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l-PL" sz="5400" b="1" dirty="0">
                <a:ln/>
                <a:solidFill>
                  <a:schemeClr val="accent3"/>
                </a:solidFill>
              </a:rPr>
              <a:t>Alternatywne źródła energii</a:t>
            </a:r>
          </a:p>
        </p:txBody>
      </p:sp>
      <p:sp>
        <p:nvSpPr>
          <p:cNvPr id="5" name="Prostokąt 4"/>
          <p:cNvSpPr/>
          <p:nvPr/>
        </p:nvSpPr>
        <p:spPr>
          <a:xfrm>
            <a:off x="357158" y="1500174"/>
            <a:ext cx="513845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1. Energia wodna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714612" y="2857496"/>
            <a:ext cx="600023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 Energia słoneczna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4143380"/>
            <a:ext cx="505125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3. Energia wiatru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318092" y="5715016"/>
            <a:ext cx="682590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5. Energia geotermalna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815845" y="4214818"/>
            <a:ext cx="3328155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4. Biomasa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Segregacja śmieci</a:t>
            </a:r>
            <a:r>
              <a:rPr lang="pl-PL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pl-PL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pl-PL" dirty="0"/>
          </a:p>
        </p:txBody>
      </p:sp>
      <p:pic>
        <p:nvPicPr>
          <p:cNvPr id="4" name="Symbol zastępczy zawartości 3" descr="OIP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23040"/>
            <a:ext cx="9144000" cy="5634960"/>
          </a:xfrm>
        </p:spPr>
      </p:pic>
    </p:spTree>
  </p:cSld>
  <p:clrMapOvr>
    <a:masterClrMapping/>
  </p:clrMapOvr>
  <p:transition advTm="4953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OIP (1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Obraz 4" descr="pobierz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3357562"/>
            <a:ext cx="5929354" cy="3000384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785786" y="1000108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4800" b="1" dirty="0" smtClean="0"/>
              <a:t>Na czym polega segregacja śmieci ???</a:t>
            </a:r>
            <a:endParaRPr lang="pl-PL" sz="4800" b="1" dirty="0"/>
          </a:p>
        </p:txBody>
      </p:sp>
      <p:pic>
        <p:nvPicPr>
          <p:cNvPr id="7" name="Obraz 6" descr="pobierz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5700" y="2714620"/>
            <a:ext cx="16383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pl-PL" b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pl-PL" b="1" dirty="0" smtClean="0">
                <a:latin typeface="Cambria" pitchFamily="18" charset="0"/>
                <a:ea typeface="Cambria" pitchFamily="18" charset="0"/>
              </a:rPr>
              <a:t>Dzień Ziemi został ustanowiony przez ONZ na 22 kwietnia. </a:t>
            </a:r>
            <a:endParaRPr lang="pl-PL" dirty="0"/>
          </a:p>
        </p:txBody>
      </p:sp>
      <p:pic>
        <p:nvPicPr>
          <p:cNvPr id="7" name="Symbol zastępczy zawartości 3" descr="pobierz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000240"/>
            <a:ext cx="6450197" cy="4357718"/>
          </a:xfrm>
          <a:prstGeom prst="rect">
            <a:avLst/>
          </a:prstGeom>
        </p:spPr>
      </p:pic>
    </p:spTree>
  </p:cSld>
  <p:clrMapOvr>
    <a:masterClrMapping/>
  </p:clrMapOvr>
  <p:transition advTm="15218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OIP (1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71536" y="0"/>
            <a:ext cx="10305336" cy="6858000"/>
          </a:xfrm>
        </p:spPr>
      </p:pic>
      <p:pic>
        <p:nvPicPr>
          <p:cNvPr id="5" name="Obraz 4" descr="pobierz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3357562"/>
            <a:ext cx="5929354" cy="3000384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857224" y="214290"/>
            <a:ext cx="764386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3400" b="1" u="sng" dirty="0" smtClean="0"/>
              <a:t>Segregacja śmieci to sortowanie</a:t>
            </a:r>
          </a:p>
          <a:p>
            <a:pPr algn="ctr">
              <a:buNone/>
            </a:pPr>
            <a:r>
              <a:rPr lang="pl-PL" sz="3400" b="1" u="sng" dirty="0" smtClean="0"/>
              <a:t> i oddzielenie odpadów, </a:t>
            </a:r>
          </a:p>
          <a:p>
            <a:pPr algn="ctr">
              <a:buNone/>
            </a:pPr>
            <a:r>
              <a:rPr lang="pl-PL" sz="3400" dirty="0" smtClean="0"/>
              <a:t>które nadają się do ponownego przetworzenia, czyli surowców wtórnych od odpadów, których już w żaden sposób nie można wykorzystać.</a:t>
            </a:r>
            <a:endParaRPr lang="pl-PL" sz="3400" dirty="0"/>
          </a:p>
        </p:txBody>
      </p:sp>
      <p:pic>
        <p:nvPicPr>
          <p:cNvPr id="7" name="Obraz 6" descr="pobierz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3500438"/>
            <a:ext cx="16383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OIP (1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rostokąt 4"/>
          <p:cNvSpPr/>
          <p:nvPr/>
        </p:nvSpPr>
        <p:spPr>
          <a:xfrm>
            <a:off x="785786" y="428604"/>
            <a:ext cx="81349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Jak mogę chronić przyrodę?</a:t>
            </a:r>
          </a:p>
        </p:txBody>
      </p:sp>
      <p:sp>
        <p:nvSpPr>
          <p:cNvPr id="6" name="Prostokąt 5"/>
          <p:cNvSpPr/>
          <p:nvPr/>
        </p:nvSpPr>
        <p:spPr>
          <a:xfrm>
            <a:off x="285720" y="1643050"/>
            <a:ext cx="8501122" cy="44627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buNone/>
            </a:pPr>
            <a:r>
              <a:rPr lang="pl-PL" sz="2800" b="1" dirty="0"/>
              <a:t>1)</a:t>
            </a:r>
            <a:r>
              <a:rPr lang="pl-PL" sz="2800" b="1" dirty="0">
                <a:solidFill>
                  <a:srgbClr val="FF0000"/>
                </a:solidFill>
              </a:rPr>
              <a:t> Gaszenie światła</a:t>
            </a:r>
            <a:r>
              <a:rPr lang="pl-PL" sz="2800" b="1" dirty="0"/>
              <a:t> po wyjściu z pokoju, wyłączanie telewizora, radia i komputera, gdy już nikt z nich nie korzysta</a:t>
            </a:r>
            <a:r>
              <a:rPr lang="pl-PL" sz="2800" b="1" dirty="0" smtClean="0"/>
              <a:t>.</a:t>
            </a:r>
            <a:r>
              <a:rPr lang="pl-PL" sz="2800" b="1" dirty="0"/>
              <a:t/>
            </a:r>
            <a:br>
              <a:rPr lang="pl-PL" sz="2800" b="1" dirty="0"/>
            </a:br>
            <a:r>
              <a:rPr lang="pl-PL" sz="2800" b="1" dirty="0"/>
              <a:t>2)</a:t>
            </a:r>
            <a:r>
              <a:rPr lang="pl-PL" sz="2800" b="1" dirty="0">
                <a:solidFill>
                  <a:srgbClr val="FF0000"/>
                </a:solidFill>
              </a:rPr>
              <a:t> Dbanie o czystość środowiska</a:t>
            </a:r>
            <a:r>
              <a:rPr lang="pl-PL" sz="2800" b="1" dirty="0"/>
              <a:t>, niewyrzucanie śmieci na </a:t>
            </a:r>
            <a:r>
              <a:rPr lang="pl-PL" sz="2800" b="1" u="sng" dirty="0" err="1"/>
              <a:t>ulicę,</a:t>
            </a:r>
            <a:r>
              <a:rPr lang="pl-PL" sz="2800" b="1" dirty="0" err="1"/>
              <a:t>a</a:t>
            </a:r>
            <a:r>
              <a:rPr lang="pl-PL" sz="2800" b="1" dirty="0"/>
              <a:t> także segregowanie odpadów</a:t>
            </a:r>
            <a:r>
              <a:rPr lang="pl-PL" sz="2800" b="1" dirty="0" smtClean="0"/>
              <a:t>.</a:t>
            </a:r>
            <a:r>
              <a:rPr lang="pl-PL" sz="2800" b="1" dirty="0"/>
              <a:t/>
            </a:r>
            <a:br>
              <a:rPr lang="pl-PL" sz="2800" b="1" dirty="0"/>
            </a:br>
            <a:r>
              <a:rPr lang="pl-PL" sz="2800" b="1" dirty="0"/>
              <a:t>3) </a:t>
            </a:r>
            <a:r>
              <a:rPr lang="pl-PL" sz="2800" b="1" dirty="0">
                <a:solidFill>
                  <a:srgbClr val="FF0000"/>
                </a:solidFill>
              </a:rPr>
              <a:t>Korzystanie z ekologicznych środków transportu</a:t>
            </a:r>
            <a:r>
              <a:rPr lang="pl-PL" sz="2800" b="1" dirty="0"/>
              <a:t> (np. rower</a:t>
            </a:r>
            <a:r>
              <a:rPr lang="pl-PL" sz="2800" b="1" dirty="0" smtClean="0"/>
              <a:t>)</a:t>
            </a:r>
            <a:r>
              <a:rPr lang="pl-PL" sz="2800" b="1" dirty="0"/>
              <a:t/>
            </a:r>
            <a:br>
              <a:rPr lang="pl-PL" sz="2800" b="1" dirty="0"/>
            </a:br>
            <a:r>
              <a:rPr lang="pl-PL" sz="2800" b="1" dirty="0"/>
              <a:t>4) </a:t>
            </a:r>
            <a:r>
              <a:rPr lang="pl-PL" sz="2800" b="1" dirty="0">
                <a:solidFill>
                  <a:srgbClr val="FF0000"/>
                </a:solidFill>
              </a:rPr>
              <a:t>Zabieranie na zakupy własnej </a:t>
            </a:r>
            <a:r>
              <a:rPr lang="pl-PL" sz="2800" b="1" u="sng" dirty="0">
                <a:solidFill>
                  <a:srgbClr val="FF0000"/>
                </a:solidFill>
              </a:rPr>
              <a:t>torby</a:t>
            </a:r>
            <a:r>
              <a:rPr lang="pl-PL" sz="2800" b="1" u="sng" dirty="0"/>
              <a:t>,</a:t>
            </a:r>
            <a:r>
              <a:rPr lang="pl-PL" sz="2800" b="1" dirty="0"/>
              <a:t> aby nie pakować produktów w plastikowe torebki ze sklepu.</a:t>
            </a: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/>
              <a:t/>
            </a:r>
            <a:br>
              <a:rPr lang="pl-PL" sz="1600" b="1" dirty="0"/>
            </a:br>
            <a:endParaRPr lang="pl-PL" sz="1600" b="1" dirty="0">
              <a:solidFill>
                <a:schemeClr val="bg1"/>
              </a:solidFill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OIP (1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rostokąt 4"/>
          <p:cNvSpPr/>
          <p:nvPr/>
        </p:nvSpPr>
        <p:spPr>
          <a:xfrm>
            <a:off x="857224" y="357166"/>
            <a:ext cx="81349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Jak mogę chronić przyrodę?</a:t>
            </a:r>
          </a:p>
        </p:txBody>
      </p:sp>
      <p:sp>
        <p:nvSpPr>
          <p:cNvPr id="6" name="Prostokąt 5"/>
          <p:cNvSpPr/>
          <p:nvPr/>
        </p:nvSpPr>
        <p:spPr>
          <a:xfrm>
            <a:off x="285720" y="1857364"/>
            <a:ext cx="8501122" cy="513986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2800" b="1" dirty="0">
                <a:ea typeface="+mn-lt"/>
                <a:cs typeface="+mn-lt"/>
              </a:rPr>
              <a:t>5) </a:t>
            </a:r>
            <a:r>
              <a:rPr lang="pl-PL" sz="2800" b="1" dirty="0">
                <a:solidFill>
                  <a:srgbClr val="FF0000"/>
                </a:solidFill>
                <a:ea typeface="+mn-lt"/>
                <a:cs typeface="+mn-lt"/>
              </a:rPr>
              <a:t>Zwracanie większej uwagi na kupowane produkty</a:t>
            </a:r>
            <a:r>
              <a:rPr lang="pl-PL" sz="2800" b="1" dirty="0">
                <a:ea typeface="+mn-lt"/>
                <a:cs typeface="+mn-lt"/>
              </a:rPr>
              <a:t>. Jeśli są oznakowane symbolami, które świadczą o ich pozytywnym wpływie na środowisko naturalne (np. opakowanie </a:t>
            </a:r>
            <a:r>
              <a:rPr lang="pl-PL" sz="2800" b="1" u="sng" dirty="0">
                <a:ea typeface="+mn-lt"/>
                <a:cs typeface="+mn-lt"/>
              </a:rPr>
              <a:t>nadające</a:t>
            </a:r>
            <a:r>
              <a:rPr lang="pl-PL" sz="2800" b="1" dirty="0">
                <a:ea typeface="+mn-lt"/>
                <a:cs typeface="+mn-lt"/>
              </a:rPr>
              <a:t> się do recyklingu; nietestowane na zwierzętach, itp.) są to wówczas produkty ekologiczne</a:t>
            </a:r>
            <a:r>
              <a:rPr lang="pl-PL" sz="2800" b="1" dirty="0" smtClean="0">
                <a:ea typeface="+mn-lt"/>
                <a:cs typeface="+mn-lt"/>
              </a:rPr>
              <a:t>.</a:t>
            </a:r>
            <a:r>
              <a:rPr lang="pl-PL" sz="2800" b="1" dirty="0">
                <a:ea typeface="+mn-lt"/>
                <a:cs typeface="+mn-lt"/>
              </a:rPr>
              <a:t/>
            </a:r>
            <a:br>
              <a:rPr lang="pl-PL" sz="2800" b="1" dirty="0">
                <a:ea typeface="+mn-lt"/>
                <a:cs typeface="+mn-lt"/>
              </a:rPr>
            </a:br>
            <a:r>
              <a:rPr lang="pl-PL" sz="2800" b="1" dirty="0">
                <a:ea typeface="+mn-lt"/>
                <a:cs typeface="+mn-lt"/>
              </a:rPr>
              <a:t>6)</a:t>
            </a:r>
            <a:r>
              <a:rPr lang="pl-PL" sz="2800" b="1" dirty="0">
                <a:solidFill>
                  <a:srgbClr val="FF0000"/>
                </a:solidFill>
                <a:ea typeface="+mn-lt"/>
                <a:cs typeface="+mn-lt"/>
              </a:rPr>
              <a:t> Zakręcanie wody</a:t>
            </a:r>
            <a:r>
              <a:rPr lang="pl-PL" sz="2800" b="1" dirty="0">
                <a:ea typeface="+mn-lt"/>
                <a:cs typeface="+mn-lt"/>
              </a:rPr>
              <a:t>, gdy nie jest już </a:t>
            </a:r>
            <a:r>
              <a:rPr lang="pl-PL" sz="2800" b="1" u="sng" dirty="0">
                <a:ea typeface="+mn-lt"/>
                <a:cs typeface="+mn-lt"/>
              </a:rPr>
              <a:t>potrzebna,</a:t>
            </a:r>
            <a:r>
              <a:rPr lang="pl-PL" sz="2800" b="1" dirty="0">
                <a:ea typeface="+mn-lt"/>
                <a:cs typeface="+mn-lt"/>
              </a:rPr>
              <a:t> dokręcanie kranów</a:t>
            </a:r>
            <a:r>
              <a:rPr lang="pl-PL" sz="2800" b="1" dirty="0" smtClean="0">
                <a:ea typeface="+mn-lt"/>
                <a:cs typeface="+mn-lt"/>
              </a:rPr>
              <a:t>.</a:t>
            </a:r>
            <a:r>
              <a:rPr lang="pl-PL" sz="2800" b="1" dirty="0">
                <a:ea typeface="+mn-lt"/>
                <a:cs typeface="+mn-lt"/>
              </a:rPr>
              <a:t/>
            </a:r>
            <a:br>
              <a:rPr lang="pl-PL" sz="2800" b="1" dirty="0">
                <a:ea typeface="+mn-lt"/>
                <a:cs typeface="+mn-lt"/>
              </a:rPr>
            </a:br>
            <a:r>
              <a:rPr lang="pl-PL" sz="2800" b="1" dirty="0">
                <a:ea typeface="+mn-lt"/>
                <a:cs typeface="+mn-lt"/>
              </a:rPr>
              <a:t>7) </a:t>
            </a:r>
            <a:r>
              <a:rPr lang="pl-PL" sz="2800" b="1" dirty="0">
                <a:solidFill>
                  <a:srgbClr val="FF0000"/>
                </a:solidFill>
                <a:ea typeface="+mn-lt"/>
                <a:cs typeface="+mn-lt"/>
              </a:rPr>
              <a:t>Nie rozpalanie ognisk</a:t>
            </a:r>
            <a:r>
              <a:rPr lang="pl-PL" sz="2800" b="1" dirty="0">
                <a:ea typeface="+mn-lt"/>
                <a:cs typeface="+mn-lt"/>
              </a:rPr>
              <a:t> w lasach lub na polach w czasie podwyższonego zagrożenia pożarowego.</a:t>
            </a:r>
            <a:endParaRPr lang="pl-PL" sz="2800" dirty="0">
              <a:ea typeface="+mn-lt"/>
              <a:cs typeface="+mn-lt"/>
            </a:endParaRPr>
          </a:p>
          <a:p>
            <a:pPr>
              <a:buNone/>
            </a:pP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/>
              <a:t/>
            </a:r>
            <a:br>
              <a:rPr lang="pl-PL" sz="1600" b="1" dirty="0"/>
            </a:br>
            <a:endParaRPr lang="pl-PL" sz="16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816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pobrane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678901"/>
            <a:ext cx="5143536" cy="385765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28596" y="0"/>
            <a:ext cx="78581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Co roku 22 kwietnia, dzieci z prawie wszystkich polskich szkół  mają lekcje o segregacji śmieci i omawiana jest sprawa ekologii. </a:t>
            </a:r>
            <a:r>
              <a:rPr lang="pl-PL" sz="3200" dirty="0" smtClean="0"/>
              <a:t>Zbierane </a:t>
            </a:r>
            <a:r>
              <a:rPr lang="pl-PL" sz="3200" dirty="0"/>
              <a:t>są wtedy także śmieci z okolic szkół. </a:t>
            </a:r>
          </a:p>
        </p:txBody>
      </p:sp>
    </p:spTree>
  </p:cSld>
  <p:clrMapOvr>
    <a:masterClrMapping/>
  </p:clrMapOvr>
  <p:transition advTm="7969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ziemiaaaaaaaa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rostokąt 4"/>
          <p:cNvSpPr/>
          <p:nvPr/>
        </p:nvSpPr>
        <p:spPr>
          <a:xfrm>
            <a:off x="428596" y="1000108"/>
            <a:ext cx="8358246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Ekologia to </a:t>
            </a:r>
            <a:r>
              <a:rPr lang="pl-PL" sz="3600" dirty="0" smtClean="0"/>
              <a:t>nauka o strukturze </a:t>
            </a:r>
          </a:p>
          <a:p>
            <a:pPr algn="ctr"/>
            <a:r>
              <a:rPr lang="pl-PL" sz="3600" dirty="0" smtClean="0"/>
              <a:t>i funkcjonowaniu przyrody, zajmująca się badaniem oddziaływań pomiędzy</a:t>
            </a:r>
            <a:r>
              <a:rPr lang="pl-PL" sz="3600" dirty="0"/>
              <a:t> organizmami </a:t>
            </a:r>
            <a:r>
              <a:rPr lang="pl-PL" sz="3600" dirty="0" smtClean="0"/>
              <a:t>a ich</a:t>
            </a:r>
            <a:r>
              <a:rPr lang="pl-PL" sz="3600" dirty="0"/>
              <a:t> </a:t>
            </a:r>
            <a:r>
              <a:rPr lang="pl-PL" sz="3600" dirty="0" smtClean="0"/>
              <a:t>środowiskiem oraz wzajemnie między tymi organizmami</a:t>
            </a:r>
            <a:r>
              <a:rPr lang="pl-PL" sz="3600" dirty="0"/>
              <a:t> </a:t>
            </a:r>
            <a:endParaRPr lang="pl-PL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Tm="8078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pobierz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Prostokąt 4"/>
          <p:cNvSpPr/>
          <p:nvPr/>
        </p:nvSpPr>
        <p:spPr>
          <a:xfrm>
            <a:off x="214250" y="214290"/>
            <a:ext cx="86440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/>
              <a:t>Jakie są źródła energii odnawialnej?</a:t>
            </a:r>
            <a:r>
              <a:rPr lang="pl-PL" sz="4400" b="1" dirty="0">
                <a:solidFill>
                  <a:schemeClr val="bg1"/>
                </a:solidFill>
              </a:rPr>
              <a:t> </a:t>
            </a:r>
            <a:br>
              <a:rPr lang="pl-PL" sz="4400" b="1" dirty="0">
                <a:solidFill>
                  <a:schemeClr val="bg1"/>
                </a:solidFill>
              </a:rPr>
            </a:br>
            <a:endParaRPr lang="pl-PL" sz="4400" dirty="0">
              <a:solidFill>
                <a:schemeClr val="bg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57158" y="1142984"/>
            <a:ext cx="84296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2800" b="1" dirty="0"/>
              <a:t>Energia odnawialna najczęściej uzyskiwana jest przez:</a:t>
            </a:r>
          </a:p>
          <a:p>
            <a:endParaRPr lang="pl-PL" sz="28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l-PL" sz="2800" b="1" dirty="0">
                <a:solidFill>
                  <a:srgbClr val="FF0000"/>
                </a:solidFill>
              </a:rPr>
              <a:t>Elektrownie wodne</a:t>
            </a:r>
            <a:r>
              <a:rPr lang="pl-PL" sz="2800" b="1" dirty="0"/>
              <a:t>, gdzie wykorzystuje się energię grawitacyjną wody (np.: prąd w rzekach),</a:t>
            </a:r>
          </a:p>
          <a:p>
            <a:pPr>
              <a:buNone/>
            </a:pPr>
            <a:r>
              <a:rPr lang="pl-PL" sz="2800" b="1" dirty="0">
                <a:solidFill>
                  <a:srgbClr val="FF0000"/>
                </a:solidFill>
              </a:rPr>
              <a:t>Elektrownie fotowoltaiczne</a:t>
            </a:r>
            <a:r>
              <a:rPr lang="pl-PL" sz="2800" b="1" dirty="0"/>
              <a:t>, gdzie wykorzystuje się promieniowanie słoneczne,</a:t>
            </a:r>
          </a:p>
          <a:p>
            <a:pPr>
              <a:buNone/>
            </a:pPr>
            <a:r>
              <a:rPr lang="pl-PL" sz="2800" b="1" dirty="0">
                <a:solidFill>
                  <a:srgbClr val="FF0000"/>
                </a:solidFill>
              </a:rPr>
              <a:t>Elektrownie geotermalne</a:t>
            </a:r>
            <a:r>
              <a:rPr lang="pl-PL" sz="2800" b="1" dirty="0"/>
              <a:t>, gdzie wykorzystuje się energię cieplną Ziemi,</a:t>
            </a:r>
          </a:p>
          <a:p>
            <a:pPr>
              <a:buNone/>
            </a:pPr>
            <a:r>
              <a:rPr lang="pl-PL" sz="2800" b="1" dirty="0">
                <a:solidFill>
                  <a:srgbClr val="FF0000"/>
                </a:solidFill>
              </a:rPr>
              <a:t>Elektrownie wiatrowe</a:t>
            </a:r>
            <a:r>
              <a:rPr lang="pl-PL" sz="2800" b="1" dirty="0"/>
              <a:t>, gdzie wykorzystuje się moc wiatru,</a:t>
            </a:r>
          </a:p>
          <a:p>
            <a:pPr>
              <a:buNone/>
            </a:pPr>
            <a:r>
              <a:rPr lang="pl-PL" sz="2800" b="1" dirty="0">
                <a:solidFill>
                  <a:schemeClr val="bg1"/>
                </a:solidFill>
              </a:rPr>
              <a:t>‍</a:t>
            </a:r>
            <a:r>
              <a:rPr lang="pl-PL" sz="2800" b="1" dirty="0" err="1">
                <a:solidFill>
                  <a:srgbClr val="FF0000"/>
                </a:solidFill>
              </a:rPr>
              <a:t>Biopaliwa</a:t>
            </a:r>
            <a:r>
              <a:rPr lang="pl-PL" sz="2800" b="1" dirty="0"/>
              <a:t>, gdzie wykorzystuje się biomasę (np.: pochodzenia roślinnego).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R72e38ddf4ba8fe348d60f8c31544397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Prostokąt 4"/>
          <p:cNvSpPr/>
          <p:nvPr/>
        </p:nvSpPr>
        <p:spPr>
          <a:xfrm>
            <a:off x="214282" y="1500174"/>
            <a:ext cx="68580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l-PL" sz="2800" b="1" dirty="0"/>
              <a:t>Wybierz prysznic zamiast </a:t>
            </a:r>
            <a:r>
              <a:rPr lang="pl-PL" sz="2800" b="1" dirty="0" smtClean="0"/>
              <a:t>wanny</a:t>
            </a:r>
          </a:p>
          <a:p>
            <a:pPr>
              <a:buFont typeface="Wingdings" pitchFamily="2" charset="2"/>
              <a:buChar char="q"/>
            </a:pPr>
            <a:endParaRPr lang="pl-PL" sz="2800" b="1" dirty="0"/>
          </a:p>
          <a:p>
            <a:pPr>
              <a:buFont typeface="Wingdings" pitchFamily="2" charset="2"/>
              <a:buChar char="q"/>
            </a:pPr>
            <a:r>
              <a:rPr lang="pl-PL" sz="2800" b="1" dirty="0"/>
              <a:t>Napraw cieknący </a:t>
            </a:r>
            <a:r>
              <a:rPr lang="pl-PL" sz="2800" b="1" dirty="0" smtClean="0"/>
              <a:t>kran</a:t>
            </a:r>
          </a:p>
          <a:p>
            <a:pPr>
              <a:buFont typeface="Wingdings" pitchFamily="2" charset="2"/>
              <a:buChar char="q"/>
            </a:pPr>
            <a:endParaRPr lang="pl-PL" sz="2800" b="1" dirty="0"/>
          </a:p>
          <a:p>
            <a:pPr>
              <a:buFont typeface="Wingdings" pitchFamily="2" charset="2"/>
              <a:buChar char="q"/>
            </a:pPr>
            <a:r>
              <a:rPr lang="pl-PL" sz="2800" b="1" dirty="0"/>
              <a:t>Zakręcaj wodę podczas mycia </a:t>
            </a:r>
            <a:r>
              <a:rPr lang="pl-PL" sz="2800" b="1" dirty="0" smtClean="0"/>
              <a:t>zębów</a:t>
            </a:r>
          </a:p>
          <a:p>
            <a:pPr>
              <a:buFont typeface="Wingdings" pitchFamily="2" charset="2"/>
              <a:buChar char="q"/>
            </a:pPr>
            <a:endParaRPr lang="pl-PL" sz="2800" b="1" dirty="0"/>
          </a:p>
          <a:p>
            <a:pPr>
              <a:buFont typeface="Wingdings" pitchFamily="2" charset="2"/>
              <a:buChar char="q"/>
            </a:pPr>
            <a:r>
              <a:rPr lang="pl-PL" sz="2800" b="1" dirty="0"/>
              <a:t>Uruchamiaj tylko pełną pralkę i </a:t>
            </a:r>
            <a:r>
              <a:rPr lang="pl-PL" sz="2800" b="1" dirty="0" smtClean="0"/>
              <a:t>zmywarkę</a:t>
            </a:r>
          </a:p>
          <a:p>
            <a:pPr>
              <a:buFont typeface="Wingdings" pitchFamily="2" charset="2"/>
              <a:buChar char="q"/>
            </a:pPr>
            <a:endParaRPr lang="pl-PL" sz="2800" b="1" dirty="0"/>
          </a:p>
          <a:p>
            <a:pPr marL="514350" indent="-514350">
              <a:buFont typeface="Wingdings" pitchFamily="2" charset="2"/>
              <a:buChar char="q"/>
            </a:pPr>
            <a:r>
              <a:rPr lang="pl-PL" sz="2800" b="1" dirty="0"/>
              <a:t>Oszczędzaj wodę globalnie</a:t>
            </a:r>
          </a:p>
        </p:txBody>
      </p:sp>
      <p:sp>
        <p:nvSpPr>
          <p:cNvPr id="6" name="Prostokąt 5"/>
          <p:cNvSpPr/>
          <p:nvPr/>
        </p:nvSpPr>
        <p:spPr>
          <a:xfrm>
            <a:off x="1428728" y="357166"/>
            <a:ext cx="6401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Jak oszczędzać wodę?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>
                <a:solidFill>
                  <a:schemeClr val="bg1"/>
                </a:solidFill>
              </a:rPr>
              <a:t>Wybierz prysznic zamiast wanny</a:t>
            </a:r>
          </a:p>
          <a:p>
            <a:pPr>
              <a:buNone/>
            </a:pPr>
            <a:r>
              <a:rPr lang="pl-PL" dirty="0">
                <a:solidFill>
                  <a:schemeClr val="bg1"/>
                </a:solidFill>
              </a:rPr>
              <a:t>Napraw cieknący kran</a:t>
            </a:r>
          </a:p>
          <a:p>
            <a:pPr>
              <a:buNone/>
            </a:pPr>
            <a:r>
              <a:rPr lang="pl-PL" dirty="0">
                <a:solidFill>
                  <a:schemeClr val="bg1"/>
                </a:solidFill>
              </a:rPr>
              <a:t>Zakręcaj wodę podczas mycia zębów</a:t>
            </a:r>
          </a:p>
          <a:p>
            <a:pPr>
              <a:buNone/>
            </a:pPr>
            <a:r>
              <a:rPr lang="pl-PL" dirty="0">
                <a:solidFill>
                  <a:schemeClr val="bg1"/>
                </a:solidFill>
              </a:rPr>
              <a:t>Uruchamiaj tylko pełną pralkę i zmywarkę</a:t>
            </a:r>
          </a:p>
          <a:p>
            <a:pPr>
              <a:buNone/>
            </a:pPr>
            <a:r>
              <a:rPr lang="pl-PL" dirty="0">
                <a:solidFill>
                  <a:schemeClr val="bg1"/>
                </a:solidFill>
              </a:rPr>
              <a:t>Oszczędzaj wodę globalnie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badania-kompleksowe-w-projekcie-cz-1-metodyka-oceny-wpywu-technologii-gospodarowania-wod-w-obiektach-pstrgowych-na-jako-wd-powierzchniowych-11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572560" cy="6436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obran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918648" cy="3024335"/>
          </a:xfrm>
        </p:spPr>
        <p:txBody>
          <a:bodyPr>
            <a:normAutofit/>
          </a:bodyPr>
          <a:lstStyle/>
          <a:p>
            <a:r>
              <a:rPr lang="pl-PL" b="1" dirty="0">
                <a:latin typeface="Arial Narrow" pitchFamily="34" charset="0"/>
              </a:rPr>
              <a:t>ZIEMIO NIE CHCEMY ZEBYŚ BYŁA ZANIECZYSZCZONA, CHCEMY ŻEBYŚ BYŁA WIECZNIE ZIELONA </a:t>
            </a:r>
            <a:r>
              <a:rPr lang="pl-PL" b="1" dirty="0">
                <a:latin typeface="Arial Black" pitchFamily="34" charset="0"/>
              </a:rPr>
              <a:t>!</a:t>
            </a:r>
          </a:p>
        </p:txBody>
      </p:sp>
    </p:spTree>
  </p:cSld>
  <p:clrMapOvr>
    <a:masterClrMapping/>
  </p:clrMapOvr>
  <p:transition advTm="4984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ziem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428604"/>
            <a:ext cx="5929354" cy="5472514"/>
          </a:xfrm>
        </p:spPr>
      </p:pic>
      <p:sp>
        <p:nvSpPr>
          <p:cNvPr id="8" name="Prostokąt 7"/>
          <p:cNvSpPr/>
          <p:nvPr/>
        </p:nvSpPr>
        <p:spPr>
          <a:xfrm>
            <a:off x="857224" y="5715016"/>
            <a:ext cx="7475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Dziękujemy za oglądanie!</a:t>
            </a:r>
          </a:p>
        </p:txBody>
      </p:sp>
    </p:spTree>
  </p:cSld>
  <p:clrMapOvr>
    <a:masterClrMapping/>
  </p:clrMapOvr>
  <p:transition advTm="489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2439982"/>
          </a:xfrm>
        </p:spPr>
        <p:txBody>
          <a:bodyPr>
            <a:normAutofit fontScale="90000"/>
          </a:bodyPr>
          <a:lstStyle/>
          <a:p>
            <a:r>
              <a:rPr lang="pl-PL" sz="4900" b="1" dirty="0" smtClean="0"/>
              <a:t>Dzień Ziemi, znany też jako Światowy Dzień Ziemi lub Międzynarodowy Dzień Ziemi</a:t>
            </a:r>
            <a:r>
              <a:rPr lang="pl-PL" b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pl-PL" b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mbria" pitchFamily="18" charset="0"/>
              </a:rPr>
            </a:br>
            <a:endParaRPr lang="pl-PL" dirty="0"/>
          </a:p>
        </p:txBody>
      </p:sp>
      <p:pic>
        <p:nvPicPr>
          <p:cNvPr id="7" name="Symbol zastępczy zawartości 3" descr="pobierz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857496"/>
            <a:ext cx="4592809" cy="3102877"/>
          </a:xfrm>
          <a:prstGeom prst="rect">
            <a:avLst/>
          </a:prstGeom>
        </p:spPr>
      </p:pic>
    </p:spTree>
  </p:cSld>
  <p:clrMapOvr>
    <a:masterClrMapping/>
  </p:clrMapOvr>
  <p:transition advTm="1521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OIP (1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85850" y="-571528"/>
            <a:ext cx="10644262" cy="8149479"/>
          </a:xfrm>
        </p:spPr>
      </p:pic>
      <p:sp>
        <p:nvSpPr>
          <p:cNvPr id="5" name="Prostokąt 4"/>
          <p:cNvSpPr/>
          <p:nvPr/>
        </p:nvSpPr>
        <p:spPr>
          <a:xfrm>
            <a:off x="1357290" y="357166"/>
            <a:ext cx="6364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Zanieczyszczenie wód</a:t>
            </a:r>
          </a:p>
        </p:txBody>
      </p:sp>
      <p:sp>
        <p:nvSpPr>
          <p:cNvPr id="6" name="Prostokąt 5"/>
          <p:cNvSpPr/>
          <p:nvPr/>
        </p:nvSpPr>
        <p:spPr>
          <a:xfrm>
            <a:off x="-214346" y="1357298"/>
            <a:ext cx="93583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/>
              <a:t>Obecnie co roku do mórz i oceanów trafia od 9 do 11 milionów ton plastikowych odpadów.</a:t>
            </a:r>
          </a:p>
        </p:txBody>
      </p:sp>
      <p:pic>
        <p:nvPicPr>
          <p:cNvPr id="7" name="Symbol zastępczy zawartości 3" descr="pobierz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571876"/>
            <a:ext cx="7983426" cy="3115483"/>
          </a:xfrm>
          <a:prstGeom prst="rect">
            <a:avLst/>
          </a:prstGeom>
        </p:spPr>
      </p:pic>
      <p:pic>
        <p:nvPicPr>
          <p:cNvPr id="8" name="Obraz 7" descr="OIP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3571876"/>
            <a:ext cx="1476380" cy="1518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14282" y="714356"/>
            <a:ext cx="87260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4000" b="1" dirty="0"/>
              <a:t>Zanieczyszczenie </a:t>
            </a:r>
            <a:r>
              <a:rPr lang="pl-PL" sz="4000" b="1" dirty="0" smtClean="0"/>
              <a:t>wód</a:t>
            </a:r>
          </a:p>
          <a:p>
            <a:pPr algn="ctr">
              <a:buNone/>
            </a:pPr>
            <a:endParaRPr lang="pl-PL" sz="4000" b="1" dirty="0" smtClean="0"/>
          </a:p>
          <a:p>
            <a:pPr algn="just">
              <a:buNone/>
            </a:pPr>
            <a:r>
              <a:rPr lang="pl-PL" sz="3200" b="1" dirty="0" smtClean="0"/>
              <a:t>Zanieczyszczenie wód to niekorzystne </a:t>
            </a:r>
            <a:r>
              <a:rPr lang="pl-PL" sz="3200" b="1" dirty="0"/>
              <a:t>zmiany właściwości fizycznych, chemicznych </a:t>
            </a:r>
            <a:r>
              <a:rPr lang="pl-PL" sz="3200" b="1" dirty="0" smtClean="0"/>
              <a:t>bakteriologicznych </a:t>
            </a:r>
            <a:r>
              <a:rPr lang="pl-PL" sz="3200" b="1" dirty="0"/>
              <a:t>wody, spowodowane wprowadzaniem w nadmiarze substancji nieorganicznych (stałych, płynnych, gazowych), organicznych, radioaktywnych czy ciepła, które ograniczają lub uniemożliwiają wykorzystywanie wody do picia i celów gospodarczych</a:t>
            </a:r>
            <a:r>
              <a:rPr lang="pl-PL" sz="32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zawartości 7" descr="pobierz (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8786874" cy="6572296"/>
          </a:xfrm>
        </p:spPr>
      </p:pic>
      <p:sp>
        <p:nvSpPr>
          <p:cNvPr id="9" name="Prostokąt 8"/>
          <p:cNvSpPr/>
          <p:nvPr/>
        </p:nvSpPr>
        <p:spPr>
          <a:xfrm>
            <a:off x="571472" y="857232"/>
            <a:ext cx="8396008" cy="65556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buNone/>
            </a:pPr>
            <a:r>
              <a:rPr lang="pl-PL" sz="2800" b="1" dirty="0"/>
              <a:t>Wodne zanieczyszczenia możemy podzielić na: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> </a:t>
            </a:r>
            <a:endParaRPr lang="pl-PL" dirty="0"/>
          </a:p>
          <a:p>
            <a:pPr marL="514350" indent="-514350">
              <a:buAutoNum type="alphaLcParenR"/>
            </a:pPr>
            <a:r>
              <a:rPr lang="pl-PL" sz="2800" b="1" dirty="0"/>
              <a:t>Ścieki komunalne</a:t>
            </a:r>
            <a:r>
              <a:rPr lang="pl-PL" sz="2800" dirty="0"/>
              <a:t>, które są usuwane przez ludzi zamieszkałych na terenach zurbanizowanych. </a:t>
            </a:r>
            <a:endParaRPr lang="pl-PL" sz="2800" dirty="0">
              <a:cs typeface="Calibri"/>
            </a:endParaRPr>
          </a:p>
          <a:p>
            <a:pPr marL="514350" indent="-514350">
              <a:buNone/>
            </a:pPr>
            <a:endParaRPr lang="pl-PL" sz="2800" dirty="0">
              <a:cs typeface="Calibri"/>
            </a:endParaRPr>
          </a:p>
          <a:p>
            <a:pPr marL="514350" indent="-514350"/>
            <a:r>
              <a:rPr lang="pl-PL" sz="2800" b="1" dirty="0"/>
              <a:t>b)   Ścieki rolnicze</a:t>
            </a:r>
            <a:r>
              <a:rPr lang="pl-PL" sz="2800" dirty="0"/>
              <a:t>, które tworzone są głównie przez spływy z gnojowiska, ferm zwierzęcych oraz pól uprawnych.</a:t>
            </a:r>
            <a:endParaRPr lang="pl-PL" sz="2800" dirty="0">
              <a:cs typeface="Calibri"/>
            </a:endParaRPr>
          </a:p>
          <a:p>
            <a:pPr marL="514350" indent="-514350">
              <a:buNone/>
            </a:pPr>
            <a:endParaRPr lang="pl-PL" sz="2800" dirty="0">
              <a:cs typeface="Calibri"/>
            </a:endParaRPr>
          </a:p>
          <a:p>
            <a:pPr marL="514350" indent="-514350"/>
            <a:r>
              <a:rPr lang="pl-PL" sz="2800" b="1" dirty="0"/>
              <a:t>c)    Ścieki przemysłowe</a:t>
            </a:r>
            <a:r>
              <a:rPr lang="pl-PL" sz="2800" dirty="0"/>
              <a:t>, które są dużych ilościach odprowadzane z zakładów przemysłowych w wyniku zajścia procesów produkcyjnych oraz przetwórczych.</a:t>
            </a:r>
            <a:r>
              <a:rPr lang="pl-PL" sz="2800" dirty="0">
                <a:solidFill>
                  <a:schemeClr val="bg1"/>
                </a:solidFill>
              </a:rPr>
              <a:t/>
            </a:r>
            <a:br>
              <a:rPr lang="pl-PL" sz="2800" dirty="0">
                <a:solidFill>
                  <a:schemeClr val="bg1"/>
                </a:solidFill>
              </a:rPr>
            </a:br>
            <a:r>
              <a:rPr lang="pl-PL" sz="2800" dirty="0">
                <a:solidFill>
                  <a:schemeClr val="bg1"/>
                </a:solidFill>
              </a:rPr>
              <a:t/>
            </a:r>
            <a:br>
              <a:rPr lang="pl-PL" sz="2800" dirty="0">
                <a:solidFill>
                  <a:schemeClr val="bg1"/>
                </a:solidFill>
              </a:rPr>
            </a:br>
            <a:r>
              <a:rPr lang="pl-PL" sz="2800" dirty="0"/>
              <a:t/>
            </a:r>
            <a:br>
              <a:rPr lang="pl-PL" sz="2800" dirty="0"/>
            </a:br>
            <a:endParaRPr lang="pl-PL" sz="2800" dirty="0">
              <a:cs typeface="Calibri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500034" y="0"/>
            <a:ext cx="8027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Podział zanieczyszczeń wód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899592" y="1124744"/>
            <a:ext cx="7488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>
                <a:solidFill>
                  <a:schemeClr val="bg1"/>
                </a:solidFill>
                <a:latin typeface="Bahnschrift Light Condensed" pitchFamily="34" charset="0"/>
              </a:rPr>
              <a:t>ZANIECZYSZCZENIA</a:t>
            </a:r>
          </a:p>
          <a:p>
            <a:pPr algn="ctr"/>
            <a:r>
              <a:rPr lang="pl-PL" sz="5400" dirty="0">
                <a:solidFill>
                  <a:schemeClr val="bg1"/>
                </a:solidFill>
                <a:latin typeface="Bahnschrift Light Condensed" pitchFamily="34" charset="0"/>
              </a:rPr>
              <a:t>POWIETRZA  </a:t>
            </a:r>
          </a:p>
          <a:p>
            <a:pPr algn="ctr"/>
            <a:endParaRPr lang="pl-PL" sz="5400" dirty="0"/>
          </a:p>
        </p:txBody>
      </p:sp>
      <p:pic>
        <p:nvPicPr>
          <p:cNvPr id="6" name="Obraz 5" descr="pobrane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214414" y="1928802"/>
            <a:ext cx="7488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b="1" dirty="0">
                <a:solidFill>
                  <a:schemeClr val="bg1"/>
                </a:solidFill>
              </a:rPr>
              <a:t>ZANIECZYSZCZENIA</a:t>
            </a:r>
          </a:p>
          <a:p>
            <a:pPr algn="ctr"/>
            <a:r>
              <a:rPr lang="pl-PL" sz="6600" b="1" dirty="0">
                <a:solidFill>
                  <a:schemeClr val="bg1"/>
                </a:solidFill>
              </a:rPr>
              <a:t>POWIETRZA</a:t>
            </a:r>
          </a:p>
        </p:txBody>
      </p:sp>
    </p:spTree>
  </p:cSld>
  <p:clrMapOvr>
    <a:masterClrMapping/>
  </p:clrMapOvr>
  <p:transition advTm="340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69" y="0"/>
            <a:ext cx="9127831" cy="6857999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26710" y="340065"/>
            <a:ext cx="8397745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l-PL" sz="3600" dirty="0" smtClean="0"/>
              <a:t>Powietrze </a:t>
            </a:r>
            <a:r>
              <a:rPr lang="pl-PL" sz="3600" dirty="0"/>
              <a:t>zanieczyszczają wszystkie substancje gazowe, stałe lub ciekłe, znajdujące się w powietrzu w ilościach większych niż ich średnia zawartość. </a:t>
            </a:r>
            <a:endParaRPr lang="pl-PL" sz="3600" dirty="0" smtClean="0"/>
          </a:p>
          <a:p>
            <a:pPr lvl="1" algn="just"/>
            <a:endParaRPr lang="pl-PL" sz="3600" dirty="0" smtClean="0"/>
          </a:p>
          <a:p>
            <a:pPr lvl="1" algn="just"/>
            <a:r>
              <a:rPr lang="pl-PL" sz="3600" dirty="0" smtClean="0"/>
              <a:t>Zanieczyszczenia </a:t>
            </a:r>
            <a:r>
              <a:rPr lang="pl-PL" sz="3600" dirty="0"/>
              <a:t>powietrza dzieli się </a:t>
            </a:r>
            <a:r>
              <a:rPr lang="pl-PL" sz="3600" dirty="0" smtClean="0"/>
              <a:t>na</a:t>
            </a:r>
          </a:p>
          <a:p>
            <a:pPr lvl="1" algn="just">
              <a:buFont typeface="Wingdings" pitchFamily="2" charset="2"/>
              <a:buChar char="§"/>
            </a:pPr>
            <a:r>
              <a:rPr lang="pl-PL" sz="3600" dirty="0" smtClean="0"/>
              <a:t>  </a:t>
            </a:r>
            <a:r>
              <a:rPr lang="pl-PL" sz="3600" dirty="0"/>
              <a:t>pyłowe </a:t>
            </a:r>
            <a:endParaRPr lang="pl-PL" sz="3600" dirty="0" smtClean="0"/>
          </a:p>
          <a:p>
            <a:pPr lvl="1" algn="just">
              <a:buFont typeface="Wingdings" pitchFamily="2" charset="2"/>
              <a:buChar char="§"/>
            </a:pPr>
            <a:r>
              <a:rPr lang="pl-PL" sz="3600" dirty="0" smtClean="0"/>
              <a:t>  gazowe</a:t>
            </a:r>
          </a:p>
          <a:p>
            <a:pPr lvl="1" algn="just"/>
            <a:r>
              <a:rPr lang="pl-PL" sz="3600" dirty="0" smtClean="0">
                <a:solidFill>
                  <a:schemeClr val="bg1"/>
                </a:solidFill>
              </a:rPr>
              <a:t> </a:t>
            </a:r>
            <a:endParaRPr lang="pl-PL" dirty="0"/>
          </a:p>
        </p:txBody>
      </p:sp>
    </p:spTree>
  </p:cSld>
  <p:clrMapOvr>
    <a:masterClrMapping/>
  </p:clrMapOvr>
  <p:transition advTm="6006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69" y="0"/>
            <a:ext cx="9127831" cy="6857999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26710" y="340065"/>
            <a:ext cx="839774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l-PL" sz="3600" dirty="0" smtClean="0">
                <a:solidFill>
                  <a:schemeClr val="bg1"/>
                </a:solidFill>
              </a:rPr>
              <a:t> 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571472" y="1214422"/>
            <a:ext cx="8215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3600" b="1" dirty="0" smtClean="0"/>
              <a:t>Zanieczyszczenia powietrza są najbardziej niebezpieczne ze wszystkich zanieczyszczeń, gdyż są mobilne i mogą skazić na dużych obszarach praktycznie wszystkie komponenty środowiska. </a:t>
            </a:r>
            <a:endParaRPr lang="pl-PL" sz="3600" b="1" dirty="0"/>
          </a:p>
        </p:txBody>
      </p:sp>
    </p:spTree>
  </p:cSld>
  <p:clrMapOvr>
    <a:masterClrMapping/>
  </p:clrMapOvr>
  <p:transition advTm="6006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db313ce1-7b87-4805-b662-c65e077066a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0BAB1EF3D2AB45B43DC5CD8FFBCF10" ma:contentTypeVersion="8" ma:contentTypeDescription="Create a new document." ma:contentTypeScope="" ma:versionID="dafe0c057830cb904d0fa9f260bb6cd6">
  <xsd:schema xmlns:xsd="http://www.w3.org/2001/XMLSchema" xmlns:xs="http://www.w3.org/2001/XMLSchema" xmlns:p="http://schemas.microsoft.com/office/2006/metadata/properties" xmlns:ns2="db313ce1-7b87-4805-b662-c65e077066a2" targetNamespace="http://schemas.microsoft.com/office/2006/metadata/properties" ma:root="true" ma:fieldsID="a13d915278d6cbdb2f2934cb8b80f302" ns2:_="">
    <xsd:import namespace="db313ce1-7b87-4805-b662-c65e077066a2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13ce1-7b87-4805-b662-c65e077066a2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C20AD6-C9FC-43BB-8675-322C743D6FB8}">
  <ds:schemaRefs>
    <ds:schemaRef ds:uri="http://schemas.microsoft.com/office/2006/metadata/properties"/>
    <ds:schemaRef ds:uri="http://schemas.microsoft.com/office/infopath/2007/PartnerControls"/>
    <ds:schemaRef ds:uri="db313ce1-7b87-4805-b662-c65e077066a2"/>
  </ds:schemaRefs>
</ds:datastoreItem>
</file>

<file path=customXml/itemProps2.xml><?xml version="1.0" encoding="utf-8"?>
<ds:datastoreItem xmlns:ds="http://schemas.openxmlformats.org/officeDocument/2006/customXml" ds:itemID="{C77C4192-4A73-4EAE-AD1F-A95368B122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AB35F4-3589-4F0A-B821-D3D0AFE01B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313ce1-7b87-4805-b662-c65e077066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310</TotalTime>
  <Words>564</Words>
  <Application>Microsoft Office PowerPoint</Application>
  <PresentationFormat>Pokaz na ekranie (4:3)</PresentationFormat>
  <Paragraphs>89</Paragraphs>
  <Slides>29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Motyw pakietu Office</vt:lpstr>
      <vt:lpstr>Slajd 1</vt:lpstr>
      <vt:lpstr> Dzień Ziemi został ustanowiony przez ONZ na 22 kwietnia. </vt:lpstr>
      <vt:lpstr>Dzień Ziemi, znany też jako Światowy Dzień Ziemi lub Międzynarodowy Dzień Ziemi 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Segregacja śmieci 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ZIEMIO NIE CHCEMY ZEBYŚ BYŁA ZANIECZYSZCZONA, CHCEMY ŻEBYŚ BYŁA WIECZNIE ZIELONA !</vt:lpstr>
      <vt:lpstr>Slajd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48666</dc:creator>
  <cp:lastModifiedBy>Beata Żak</cp:lastModifiedBy>
  <cp:revision>75</cp:revision>
  <dcterms:created xsi:type="dcterms:W3CDTF">2021-04-14T07:23:34Z</dcterms:created>
  <dcterms:modified xsi:type="dcterms:W3CDTF">2021-04-21T20:22:32Z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0x010100F40BAB1EF3D2AB45B43DC5CD8FFBCF10</vt:lpwstr>
  </property>
</Properties>
</file>